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30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10" r:id="rId13"/>
    <p:sldId id="311" r:id="rId14"/>
    <p:sldId id="312" r:id="rId15"/>
    <p:sldId id="313" r:id="rId16"/>
    <p:sldId id="314" r:id="rId17"/>
    <p:sldId id="270" r:id="rId18"/>
    <p:sldId id="271" r:id="rId19"/>
    <p:sldId id="272" r:id="rId20"/>
    <p:sldId id="273" r:id="rId21"/>
    <p:sldId id="274" r:id="rId22"/>
    <p:sldId id="276" r:id="rId23"/>
    <p:sldId id="281" r:id="rId24"/>
    <p:sldId id="282" r:id="rId25"/>
    <p:sldId id="283" r:id="rId26"/>
    <p:sldId id="284" r:id="rId27"/>
    <p:sldId id="285" r:id="rId28"/>
    <p:sldId id="286" r:id="rId29"/>
    <p:sldId id="307" r:id="rId30"/>
    <p:sldId id="304" r:id="rId31"/>
    <p:sldId id="305" r:id="rId32"/>
    <p:sldId id="308" r:id="rId33"/>
    <p:sldId id="306" r:id="rId34"/>
    <p:sldId id="287" r:id="rId35"/>
    <p:sldId id="288" r:id="rId36"/>
    <p:sldId id="289" r:id="rId37"/>
    <p:sldId id="302" r:id="rId38"/>
    <p:sldId id="303" r:id="rId39"/>
    <p:sldId id="295" r:id="rId40"/>
    <p:sldId id="297" r:id="rId41"/>
    <p:sldId id="298" r:id="rId42"/>
    <p:sldId id="299" r:id="rId43"/>
    <p:sldId id="300" r:id="rId44"/>
  </p:sldIdLst>
  <p:sldSz cx="9144000" cy="5143500" type="screen16x9"/>
  <p:notesSz cx="6805613" cy="9944100"/>
  <p:embeddedFontLst>
    <p:embeddedFont>
      <p:font typeface="Trebuchet MS" panose="020B0603020202020204" pitchFamily="34" charset="0"/>
      <p:regular r:id="rId47"/>
      <p:bold r:id="rId48"/>
      <p:italic r:id="rId49"/>
      <p:boldItalic r:id="rId50"/>
    </p:embeddedFont>
    <p:embeddedFont>
      <p:font typeface="Roboto" panose="020B0604020202020204" charset="0"/>
      <p:regular r:id="rId51"/>
      <p:bold r:id="rId52"/>
      <p:italic r:id="rId53"/>
      <p:boldItalic r:id="rId54"/>
    </p:embeddedFont>
    <p:embeddedFont>
      <p:font typeface="Inter" panose="020B0604020202020204" charset="0"/>
      <p:regular r:id="rId55"/>
      <p:bold r:id="rId56"/>
    </p:embeddedFont>
    <p:embeddedFont>
      <p:font typeface="Inter Black" panose="020B0604020202020204" charset="0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Roboto Thin" panose="020B060402020202020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k/k6DxJmAvbHMHcWrOrgpNx+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E1EA4-CB0E-4EEC-A208-DF6E54C73431}" type="datetimeFigureOut">
              <a:rPr lang="fr-FR" smtClean="0"/>
              <a:t>26/09/2023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BF7F6-0AF0-4FC6-A575-A9774BE079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3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772" y="0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168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62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ae27515c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ae27515c6_0_69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5ae27515c6_0_69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102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7ba7cfc2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" name="Google Shape;143;gf7ba7cfc28_1_1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f7ba7cfc28_1_13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775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ae27515c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ae27515c6_0_16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5ae27515c6_0_16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49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7230e2a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7230e2a34_0_2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57230e2a34_0_2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59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fr-F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94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ae27515c6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ae27515c6_0_75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5ae27515c6_0_753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011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7d23b1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7d23b11a1_0_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57d23b11a1_0_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760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7d23b11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7d23b11a1_0_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57d23b11a1_0_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22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7d23b11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57d23b11a1_0_12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57d23b11a1_0_12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14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ae27515c6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9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g15ae27515c6_0_742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15ae27515c6_0_742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86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18b9463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gf18b9463e4_0_1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f18b9463e4_0_1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20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6e60d5aa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6e60d5aa7_1_12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56e60d5aa7_1_12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66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7ba7cfc2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6" name="Google Shape;266;gf7ba7cfc28_1_21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f7ba7cfc28_1_21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221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7ba7cfc28_1_5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2" name="Google Shape;272;gf7ba7cfc2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2481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5ae27515c6_0_689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15ae27515c6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4506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841" cy="49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>
                <a:latin typeface="Arial"/>
                <a:ea typeface="Arial"/>
                <a:cs typeface="Arial"/>
                <a:sym typeface="Arial"/>
              </a:rPr>
              <a:t>26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1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989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18b94648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f18b94648e_0_7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f18b94648e_0_7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73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ae27515c6_0_76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15ae27515c6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1133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18b94648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gf18b94648e_0_7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f18b94648e_0_7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269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ae27515c6_0_76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15ae27515c6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2816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18b94648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3" name="Google Shape;303;gf18b94648e_0_88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f18b94648e_0_88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07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18b946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gf18b94648e_0_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f18b94648e_0_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513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5ae27515c6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9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0" name="Google Shape;310;g15ae27515c6_0_737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fr"/>
              <a:t>Commencer par Jacques Grolleau</a:t>
            </a:r>
            <a:endParaRPr/>
          </a:p>
        </p:txBody>
      </p:sp>
      <p:sp>
        <p:nvSpPr>
          <p:cNvPr id="311" name="Google Shape;311;g15ae27515c6_0_737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424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18b94648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gf18b94648e_0_104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fr"/>
              <a:t>Commencer par Jacques Grolleau</a:t>
            </a:r>
            <a:endParaRPr/>
          </a:p>
        </p:txBody>
      </p:sp>
      <p:sp>
        <p:nvSpPr>
          <p:cNvPr id="317" name="Google Shape;317;gf18b94648e_0_104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650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5ae27515c6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9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2" name="Google Shape;372;g15ae27515c6_0_66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15ae27515c6_0_663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699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18b94648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6" name="Google Shape;386;gf18b94648e_0_47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f18b94648e_0_47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503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5ae27515c6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9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2" name="Google Shape;392;g15ae27515c6_0_731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g15ae27515c6_0_731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142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5ae27515c6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9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9" name="Google Shape;399;g15ae27515c6_0_725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15ae27515c6_0_725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953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3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414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18b946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gf18b94648e_0_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f18b94648e_0_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68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18b94648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gf18b94648e_0_68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f18b94648e_0_68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92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71" cy="44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726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18b94648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gf18b94648e_0_6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f18b94648e_0_6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924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18b9464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gf18b94648e_0_12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f18b94648e_0_12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75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7d9fb61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164" y="746125"/>
            <a:ext cx="66273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7d9fb6186_1_0:notes"/>
          <p:cNvSpPr txBox="1">
            <a:spLocks noGrp="1"/>
          </p:cNvSpPr>
          <p:nvPr>
            <p:ph type="body" idx="1"/>
          </p:nvPr>
        </p:nvSpPr>
        <p:spPr>
          <a:xfrm>
            <a:off x="907522" y="4723170"/>
            <a:ext cx="4990500" cy="4475100"/>
          </a:xfrm>
          <a:prstGeom prst="rect">
            <a:avLst/>
          </a:prstGeom>
        </p:spPr>
        <p:txBody>
          <a:bodyPr spcFirstLastPara="1" wrap="square" lIns="91125" tIns="45550" rIns="91125" bIns="455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57d9fb6186_1_0:notes"/>
          <p:cNvSpPr txBox="1">
            <a:spLocks noGrp="1"/>
          </p:cNvSpPr>
          <p:nvPr>
            <p:ph type="sldNum" idx="12"/>
          </p:nvPr>
        </p:nvSpPr>
        <p:spPr>
          <a:xfrm>
            <a:off x="3855772" y="9447929"/>
            <a:ext cx="2949900" cy="496200"/>
          </a:xfrm>
          <a:prstGeom prst="rect">
            <a:avLst/>
          </a:prstGeom>
        </p:spPr>
        <p:txBody>
          <a:bodyPr spcFirstLastPara="1" wrap="square" lIns="91125" tIns="45550" rIns="91125" bIns="45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61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5ae27515c6_0_4"/>
          <p:cNvSpPr txBox="1">
            <a:spLocks noGrp="1"/>
          </p:cNvSpPr>
          <p:nvPr>
            <p:ph type="ctrTitle"/>
          </p:nvPr>
        </p:nvSpPr>
        <p:spPr>
          <a:xfrm>
            <a:off x="2028650" y="15917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g15ae27515c6_0_4"/>
          <p:cNvSpPr txBox="1">
            <a:spLocks noGrp="1"/>
          </p:cNvSpPr>
          <p:nvPr>
            <p:ph type="subTitle" idx="1"/>
          </p:nvPr>
        </p:nvSpPr>
        <p:spPr>
          <a:xfrm>
            <a:off x="2028650" y="3873350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g15ae27515c6_0_4"/>
          <p:cNvSpPr txBox="1">
            <a:spLocks noGrp="1"/>
          </p:cNvSpPr>
          <p:nvPr>
            <p:ph type="sldNum" idx="12"/>
          </p:nvPr>
        </p:nvSpPr>
        <p:spPr>
          <a:xfrm>
            <a:off x="83080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17" name="Google Shape;17;g15ae27515c6_0_4"/>
          <p:cNvCxnSpPr/>
          <p:nvPr/>
        </p:nvCxnSpPr>
        <p:spPr>
          <a:xfrm>
            <a:off x="-18600" y="3823775"/>
            <a:ext cx="91812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g15ae27515c6_0_4"/>
          <p:cNvSpPr/>
          <p:nvPr/>
        </p:nvSpPr>
        <p:spPr>
          <a:xfrm>
            <a:off x="-7900" y="-15800"/>
            <a:ext cx="91440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g15ae27515c6_0_4"/>
          <p:cNvSpPr/>
          <p:nvPr/>
        </p:nvSpPr>
        <p:spPr>
          <a:xfrm>
            <a:off x="1575050" y="-540900"/>
            <a:ext cx="453600" cy="5684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g15ae27515c6_0_4"/>
          <p:cNvSpPr/>
          <p:nvPr/>
        </p:nvSpPr>
        <p:spPr>
          <a:xfrm rot="5400000">
            <a:off x="6465200" y="2492700"/>
            <a:ext cx="51837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BCD3A0-F84F-96B5-60B6-D1EEC313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765B5F-CF7F-9012-1024-CE7C6375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9945D7-C252-05F9-0BED-BC417A27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0303A29-D6F9-DE4C-A483-F992D8148C6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26/09/2023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599F6D6-B93E-3DED-36AF-D5CF5787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2F65528-94C0-2805-000F-556D56AE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330F-17C9-A247-970B-41EE53DF72C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5ae27515c6_0_12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g15ae27515c6_0_12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g15ae27515c6_0_12"/>
          <p:cNvSpPr txBox="1">
            <a:spLocks noGrp="1"/>
          </p:cNvSpPr>
          <p:nvPr>
            <p:ph type="sldNum" idx="12"/>
          </p:nvPr>
        </p:nvSpPr>
        <p:spPr>
          <a:xfrm>
            <a:off x="83080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25" name="Google Shape;25;g15ae27515c6_0_12"/>
          <p:cNvCxnSpPr/>
          <p:nvPr/>
        </p:nvCxnSpPr>
        <p:spPr>
          <a:xfrm rot="-5400000">
            <a:off x="3784225" y="1580600"/>
            <a:ext cx="91812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26;g15ae27515c6_0_12"/>
          <p:cNvSpPr/>
          <p:nvPr/>
        </p:nvSpPr>
        <p:spPr>
          <a:xfrm rot="5400000">
            <a:off x="-2520700" y="2492700"/>
            <a:ext cx="5183700" cy="1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15ae27515c6_0_12"/>
          <p:cNvSpPr/>
          <p:nvPr/>
        </p:nvSpPr>
        <p:spPr>
          <a:xfrm rot="5400000" flipH="1">
            <a:off x="4494500" y="-1552675"/>
            <a:ext cx="561600" cy="9566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5ae27515c6_0_19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g15ae27515c6_0_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31" name="Google Shape;31;g15ae27515c6_0_19"/>
          <p:cNvCxnSpPr/>
          <p:nvPr/>
        </p:nvCxnSpPr>
        <p:spPr>
          <a:xfrm>
            <a:off x="-18600" y="3907475"/>
            <a:ext cx="9181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g15ae27515c6_0_19"/>
          <p:cNvSpPr/>
          <p:nvPr/>
        </p:nvSpPr>
        <p:spPr>
          <a:xfrm>
            <a:off x="8051625" y="0"/>
            <a:ext cx="548700" cy="5684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g15ae27515c6_0_19"/>
          <p:cNvSpPr/>
          <p:nvPr/>
        </p:nvSpPr>
        <p:spPr>
          <a:xfrm>
            <a:off x="0" y="0"/>
            <a:ext cx="189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g15ae27515c6_0_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699" y="93875"/>
            <a:ext cx="1664667" cy="7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 1">
  <p:cSld name="SECTION_HEADER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5ae27515c6_0_26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g15ae27515c6_0_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cxnSp>
        <p:nvCxnSpPr>
          <p:cNvPr id="38" name="Google Shape;38;g15ae27515c6_0_26"/>
          <p:cNvCxnSpPr/>
          <p:nvPr/>
        </p:nvCxnSpPr>
        <p:spPr>
          <a:xfrm>
            <a:off x="-18600" y="1240475"/>
            <a:ext cx="9181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g15ae27515c6_0_26"/>
          <p:cNvSpPr/>
          <p:nvPr/>
        </p:nvSpPr>
        <p:spPr>
          <a:xfrm rot="10800000" flipH="1">
            <a:off x="1041225" y="-987300"/>
            <a:ext cx="548700" cy="6138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15ae27515c6_0_26"/>
          <p:cNvSpPr/>
          <p:nvPr/>
        </p:nvSpPr>
        <p:spPr>
          <a:xfrm>
            <a:off x="8954400" y="24225"/>
            <a:ext cx="189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15ae27515c6_0_26"/>
          <p:cNvSpPr/>
          <p:nvPr/>
        </p:nvSpPr>
        <p:spPr>
          <a:xfrm>
            <a:off x="8954400" y="0"/>
            <a:ext cx="189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15ae27515c6_0_26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5ae27515c6_0_34"/>
          <p:cNvSpPr/>
          <p:nvPr/>
        </p:nvSpPr>
        <p:spPr>
          <a:xfrm>
            <a:off x="89100" y="89100"/>
            <a:ext cx="8965800" cy="496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g15ae27515c6_0_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15ae27515c6_0_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15ae27515c6_0_34"/>
          <p:cNvSpPr txBox="1">
            <a:spLocks noGrp="1"/>
          </p:cNvSpPr>
          <p:nvPr>
            <p:ph type="sldNum" idx="12"/>
          </p:nvPr>
        </p:nvSpPr>
        <p:spPr>
          <a:xfrm>
            <a:off x="8411556" y="45688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rps 1">
  <p:cSld name="TITLE_AND_BODY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5ae27515c6_0_39"/>
          <p:cNvSpPr/>
          <p:nvPr/>
        </p:nvSpPr>
        <p:spPr>
          <a:xfrm>
            <a:off x="0" y="1070175"/>
            <a:ext cx="9144000" cy="407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15ae27515c6_0_39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15ae27515c6_0_39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15ae27515c6_0_39"/>
          <p:cNvSpPr txBox="1">
            <a:spLocks noGrp="1"/>
          </p:cNvSpPr>
          <p:nvPr>
            <p:ph type="sldNum" idx="12"/>
          </p:nvPr>
        </p:nvSpPr>
        <p:spPr>
          <a:xfrm>
            <a:off x="8411556" y="456886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3" name="Google Shape;53;g15ae27515c6_0_39"/>
          <p:cNvSpPr/>
          <p:nvPr/>
        </p:nvSpPr>
        <p:spPr>
          <a:xfrm>
            <a:off x="311700" y="-971700"/>
            <a:ext cx="548700" cy="24171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>
  <p:cSld name="Diapositive de titre 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5ae27515c6_0_50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rebuchet MS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g15ae27515c6_0_50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15ae27515c6_0_50"/>
          <p:cNvSpPr txBox="1">
            <a:spLocks noGrp="1"/>
          </p:cNvSpPr>
          <p:nvPr>
            <p:ph type="sldNum" idx="12"/>
          </p:nvPr>
        </p:nvSpPr>
        <p:spPr>
          <a:xfrm>
            <a:off x="83080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 1 1">
  <p:cSld name="En-tête de section 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ae27515c6_0_54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Trebuchet MS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g15ae27515c6_0_5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6" name="Google Shape;66;g15ae27515c6_0_54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rps 1 1">
  <p:cSld name="Titre et corps 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5ae27515c6_0_58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5ae27515c6_0_58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g15ae27515c6_0_58"/>
          <p:cNvSpPr txBox="1">
            <a:spLocks noGrp="1"/>
          </p:cNvSpPr>
          <p:nvPr>
            <p:ph type="sldNum" idx="12"/>
          </p:nvPr>
        </p:nvSpPr>
        <p:spPr>
          <a:xfrm>
            <a:off x="8411556" y="456886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ae27515c6_0_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nter Black"/>
              <a:buNone/>
              <a:defRPr sz="3000"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sp>
        <p:nvSpPr>
          <p:cNvPr id="11" name="Google Shape;11;g15ae27515c6_0_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"/>
              <a:buChar char="●"/>
              <a:defRPr sz="23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  <a:defRPr sz="19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  <a:defRPr sz="19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g15ae27515c6_0_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2028650" y="15917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Trebuchet MS"/>
              <a:buNone/>
            </a:pPr>
            <a:r>
              <a:rPr lang="fr" sz="5500" dirty="0" smtClean="0"/>
              <a:t>Assemblées Générales</a:t>
            </a:r>
            <a:br>
              <a:rPr lang="fr" sz="5500" dirty="0" smtClean="0"/>
            </a:br>
            <a:r>
              <a:rPr lang="fr" sz="5500" dirty="0" smtClean="0"/>
              <a:t>Extraordinaire</a:t>
            </a:r>
            <a:br>
              <a:rPr lang="fr" sz="5500" dirty="0" smtClean="0"/>
            </a:br>
            <a:r>
              <a:rPr lang="fr" sz="5500" dirty="0" smtClean="0"/>
              <a:t>et ordinaire</a:t>
            </a:r>
            <a:endParaRPr sz="5500" dirty="0"/>
          </a:p>
        </p:txBody>
      </p:sp>
      <p:sp>
        <p:nvSpPr>
          <p:cNvPr id="77" name="Google Shape;77;p1"/>
          <p:cNvSpPr txBox="1">
            <a:spLocks noGrp="1"/>
          </p:cNvSpPr>
          <p:nvPr>
            <p:ph type="subTitle" idx="1"/>
          </p:nvPr>
        </p:nvSpPr>
        <p:spPr>
          <a:xfrm>
            <a:off x="2028650" y="3873350"/>
            <a:ext cx="66906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40"/>
              <a:buNone/>
            </a:pPr>
            <a:r>
              <a:rPr lang="fr" dirty="0"/>
              <a:t>Samedi </a:t>
            </a:r>
            <a:r>
              <a:rPr lang="fr" dirty="0" smtClean="0"/>
              <a:t>30 </a:t>
            </a:r>
            <a:r>
              <a:rPr lang="fr" dirty="0"/>
              <a:t>septembre - </a:t>
            </a:r>
            <a:r>
              <a:rPr lang="fr" dirty="0" smtClean="0"/>
              <a:t>CHOLET (49)</a:t>
            </a:r>
            <a:endParaRPr dirty="0"/>
          </a:p>
        </p:txBody>
      </p:sp>
      <p:sp>
        <p:nvSpPr>
          <p:cNvPr id="78" name="Google Shape;78;p1"/>
          <p:cNvSpPr/>
          <p:nvPr/>
        </p:nvSpPr>
        <p:spPr>
          <a:xfrm>
            <a:off x="6125950" y="447175"/>
            <a:ext cx="2323800" cy="114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"/>
          <p:cNvGrpSpPr/>
          <p:nvPr/>
        </p:nvGrpSpPr>
        <p:grpSpPr>
          <a:xfrm>
            <a:off x="6107225" y="446900"/>
            <a:ext cx="194700" cy="176375"/>
            <a:chOff x="6107225" y="446900"/>
            <a:chExt cx="194700" cy="176375"/>
          </a:xfrm>
        </p:grpSpPr>
        <p:cxnSp>
          <p:nvCxnSpPr>
            <p:cNvPr id="80" name="Google Shape;80;p1"/>
            <p:cNvCxnSpPr/>
            <p:nvPr/>
          </p:nvCxnSpPr>
          <p:spPr>
            <a:xfrm rot="10800000">
              <a:off x="6125950" y="447175"/>
              <a:ext cx="0" cy="1761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1"/>
            <p:cNvCxnSpPr/>
            <p:nvPr/>
          </p:nvCxnSpPr>
          <p:spPr>
            <a:xfrm>
              <a:off x="6107225" y="446900"/>
              <a:ext cx="194700" cy="3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2" name="Google Shape;82;p1"/>
          <p:cNvGrpSpPr/>
          <p:nvPr/>
        </p:nvGrpSpPr>
        <p:grpSpPr>
          <a:xfrm rot="10800000">
            <a:off x="8271725" y="1415350"/>
            <a:ext cx="194700" cy="176375"/>
            <a:chOff x="6107225" y="446900"/>
            <a:chExt cx="194700" cy="176375"/>
          </a:xfrm>
        </p:grpSpPr>
        <p:cxnSp>
          <p:nvCxnSpPr>
            <p:cNvPr id="83" name="Google Shape;83;p1"/>
            <p:cNvCxnSpPr/>
            <p:nvPr/>
          </p:nvCxnSpPr>
          <p:spPr>
            <a:xfrm rot="10800000">
              <a:off x="6125950" y="447175"/>
              <a:ext cx="0" cy="1761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1"/>
            <p:cNvCxnSpPr/>
            <p:nvPr/>
          </p:nvCxnSpPr>
          <p:spPr>
            <a:xfrm>
              <a:off x="6107225" y="446900"/>
              <a:ext cx="194700" cy="3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675" y="560475"/>
            <a:ext cx="2105073" cy="9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ae27515c6_0_69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Rapport moral du secrétaire général</a:t>
            </a:r>
            <a:endParaRPr/>
          </a:p>
        </p:txBody>
      </p:sp>
      <p:sp>
        <p:nvSpPr>
          <p:cNvPr id="140" name="Google Shape;140;g15ae27515c6_0_69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Point sur la licenciation 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Les effets du plan de relance 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Réorganisation nécessaire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Nouveau contrat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Remerciements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7ba7cfc28_1_13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Présentation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de projets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ae27515c6_0_160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82836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dirty="0" smtClean="0"/>
              <a:t>       De la détection à la performance </a:t>
            </a:r>
            <a:endParaRPr sz="3000" dirty="0"/>
          </a:p>
        </p:txBody>
      </p:sp>
      <p:sp>
        <p:nvSpPr>
          <p:cNvPr id="153" name="Google Shape;153;g15ae27515c6_0_160"/>
          <p:cNvSpPr txBox="1">
            <a:spLocks noGrp="1"/>
          </p:cNvSpPr>
          <p:nvPr>
            <p:ph type="body" idx="1"/>
          </p:nvPr>
        </p:nvSpPr>
        <p:spPr>
          <a:xfrm>
            <a:off x="311700" y="1446025"/>
            <a:ext cx="8520600" cy="3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342900" indent="-342900">
              <a:buClr>
                <a:schemeClr val="hlink"/>
              </a:buClr>
              <a:buSzPct val="47826"/>
              <a:buFont typeface="Wingdings" panose="05000000000000000000" pitchFamily="2" charset="2"/>
              <a:buChar char="v"/>
            </a:pPr>
            <a:r>
              <a:rPr lang="fr-FR" b="1" dirty="0" smtClean="0"/>
              <a:t>Une saison 2022/2023 particulièrement satisfaisante</a:t>
            </a:r>
          </a:p>
          <a:p>
            <a:pPr marL="0" indent="0">
              <a:buClr>
                <a:schemeClr val="hlink"/>
              </a:buClr>
              <a:buSzPct val="47826"/>
              <a:buNone/>
            </a:pPr>
            <a:endParaRPr lang="fr-FR" b="1" dirty="0" smtClean="0"/>
          </a:p>
          <a:p>
            <a:pPr marL="342900" indent="-342900">
              <a:buClr>
                <a:schemeClr val="hlink"/>
              </a:buClr>
              <a:buSzPct val="47826"/>
              <a:buFont typeface="Wingdings" panose="05000000000000000000" pitchFamily="2" charset="2"/>
              <a:buChar char="v"/>
            </a:pPr>
            <a:r>
              <a:rPr lang="fr-FR" b="1" dirty="0" smtClean="0"/>
              <a:t>Un  modèle d’organisation qui s’avère efficient :</a:t>
            </a:r>
          </a:p>
          <a:p>
            <a:pPr marL="0" indent="0">
              <a:buClr>
                <a:schemeClr val="hlink"/>
              </a:buClr>
              <a:buSzPct val="47826"/>
              <a:buNone/>
            </a:pPr>
            <a:endParaRPr lang="fr-FR" b="1" dirty="0" smtClean="0"/>
          </a:p>
          <a:p>
            <a:pPr marL="0" indent="0" algn="ctr">
              <a:buClr>
                <a:schemeClr val="hlink"/>
              </a:buClr>
              <a:buSzPct val="47826"/>
              <a:buNone/>
            </a:pPr>
            <a:r>
              <a:rPr lang="fr-FR" sz="1800" b="1" i="1" dirty="0" smtClean="0">
                <a:solidFill>
                  <a:srgbClr val="0070C0"/>
                </a:solidFill>
              </a:rPr>
              <a:t>              *  Les opérations de détection, le Ping Kids, les compétitions de repérage, les regroupements, le suivi personnalisé…  </a:t>
            </a:r>
          </a:p>
          <a:p>
            <a:pPr marL="0" indent="0" algn="ctr">
              <a:buClr>
                <a:schemeClr val="hlink"/>
              </a:buClr>
              <a:buSzPct val="47826"/>
              <a:buNone/>
            </a:pPr>
            <a:endParaRPr lang="fr-FR" sz="1800" b="1" i="1" dirty="0" smtClean="0">
              <a:solidFill>
                <a:srgbClr val="0070C0"/>
              </a:solidFill>
            </a:endParaRPr>
          </a:p>
          <a:p>
            <a:pPr marL="0" indent="0" algn="ctr">
              <a:buClr>
                <a:schemeClr val="hlink"/>
              </a:buClr>
              <a:buSzPct val="47826"/>
              <a:buNone/>
            </a:pPr>
            <a:r>
              <a:rPr lang="fr-FR" sz="1800" b="1" i="1" dirty="0" smtClean="0">
                <a:solidFill>
                  <a:srgbClr val="0070C0"/>
                </a:solidFill>
              </a:rPr>
              <a:t>* Le dispositif « Pôle Espoir » </a:t>
            </a:r>
            <a:r>
              <a:rPr lang="fr-FR" sz="1800" b="1" i="1" dirty="0">
                <a:solidFill>
                  <a:srgbClr val="0070C0"/>
                </a:solidFill>
              </a:rPr>
              <a:t>:</a:t>
            </a:r>
            <a:r>
              <a:rPr lang="fr-FR" sz="1800" b="1" i="1" dirty="0" smtClean="0">
                <a:solidFill>
                  <a:srgbClr val="0070C0"/>
                </a:solidFill>
              </a:rPr>
              <a:t> le Pôle Régional et les SRA , un réseau de coopération permettant d’offrir à plus de 80 jeunes  un volume d’entraînement en rapport avec le projet performance   </a:t>
            </a:r>
            <a:endParaRPr sz="1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6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7230e2a34_0_2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La  place du dispositif dans l’organisation fédérale </a:t>
            </a:r>
            <a:endParaRPr dirty="0"/>
          </a:p>
        </p:txBody>
      </p:sp>
      <p:sp>
        <p:nvSpPr>
          <p:cNvPr id="160" name="Google Shape;160;g157230e2a34_0_2"/>
          <p:cNvSpPr txBox="1">
            <a:spLocks noGrp="1"/>
          </p:cNvSpPr>
          <p:nvPr>
            <p:ph type="body" idx="1"/>
          </p:nvPr>
        </p:nvSpPr>
        <p:spPr>
          <a:xfrm>
            <a:off x="311700" y="14454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Wingdings" panose="05000000000000000000" pitchFamily="2" charset="2"/>
              <a:buChar char="ü"/>
            </a:pPr>
            <a:r>
              <a:rPr lang="fr-FR" sz="2000" b="1" dirty="0" smtClean="0"/>
              <a:t>Des critères d’inscription sur les listes « haut niveau » liés aux résultats nationaux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Wingdings" panose="05000000000000000000" pitchFamily="2" charset="2"/>
              <a:buChar char="ü"/>
            </a:pPr>
            <a:r>
              <a:rPr lang="fr-FR" sz="2000" b="1" dirty="0" smtClean="0"/>
              <a:t>Une diminution du nombre d’inscrits important dans les catégories jeunes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Wingdings" panose="05000000000000000000" pitchFamily="2" charset="2"/>
              <a:buChar char="ü"/>
            </a:pPr>
            <a:r>
              <a:rPr lang="fr-FR" sz="2000" b="1" dirty="0" smtClean="0"/>
              <a:t>Une sélection dans des cercles de performance offrant la possibilité de participation aux épreuves internationales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Wingdings" panose="05000000000000000000" pitchFamily="2" charset="2"/>
              <a:buChar char="ü"/>
            </a:pPr>
            <a:r>
              <a:rPr lang="fr-FR" sz="2000" b="1" dirty="0" smtClean="0"/>
              <a:t>La reconnaissance et la validation des Pôles ou dispositif par la Direction Technique Nationale </a:t>
            </a:r>
          </a:p>
        </p:txBody>
      </p:sp>
    </p:spTree>
    <p:extLst>
      <p:ext uri="{BB962C8B-B14F-4D97-AF65-F5344CB8AC3E}">
        <p14:creationId xmlns:p14="http://schemas.microsoft.com/office/powerpoint/2010/main" val="192621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>
            <a:extLst>
              <a:ext uri="{FF2B5EF4-FFF2-40B4-BE49-F238E27FC236}">
                <a16:creationId xmlns:a16="http://schemas.microsoft.com/office/drawing/2014/main" xmlns="" id="{0B9D9B02-027B-425A-8687-8859A990C392}"/>
              </a:ext>
            </a:extLst>
          </p:cNvPr>
          <p:cNvSpPr/>
          <p:nvPr/>
        </p:nvSpPr>
        <p:spPr>
          <a:xfrm>
            <a:off x="179340" y="1272505"/>
            <a:ext cx="5808115" cy="36807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261C33C1-A79B-413D-A3FD-7C68CAE0328C}"/>
              </a:ext>
            </a:extLst>
          </p:cNvPr>
          <p:cNvCxnSpPr>
            <a:cxnSpLocks/>
          </p:cNvCxnSpPr>
          <p:nvPr/>
        </p:nvCxnSpPr>
        <p:spPr>
          <a:xfrm>
            <a:off x="903182" y="4018388"/>
            <a:ext cx="43512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328BD0E9-D205-4C1F-9862-90A0D7D24B2C}"/>
              </a:ext>
            </a:extLst>
          </p:cNvPr>
          <p:cNvCxnSpPr>
            <a:cxnSpLocks/>
            <a:stCxn id="7" idx="1"/>
            <a:endCxn id="7" idx="5"/>
          </p:cNvCxnSpPr>
          <p:nvPr/>
        </p:nvCxnSpPr>
        <p:spPr>
          <a:xfrm>
            <a:off x="1631368" y="3112889"/>
            <a:ext cx="29040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 de texte 23">
            <a:extLst>
              <a:ext uri="{FF2B5EF4-FFF2-40B4-BE49-F238E27FC236}">
                <a16:creationId xmlns:a16="http://schemas.microsoft.com/office/drawing/2014/main" xmlns="" id="{FDBCD6CD-D99D-4540-9980-D2BCBAA21A98}"/>
              </a:ext>
            </a:extLst>
          </p:cNvPr>
          <p:cNvSpPr txBox="1"/>
          <p:nvPr/>
        </p:nvSpPr>
        <p:spPr>
          <a:xfrm>
            <a:off x="1384605" y="4130299"/>
            <a:ext cx="3590925" cy="4868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25" b="1" u="sng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RECRUTEMENT </a:t>
            </a:r>
            <a:r>
              <a:rPr lang="fr-FR" sz="825" u="sng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(développement des licenciés dans les catégories jeunes)</a:t>
            </a:r>
            <a:r>
              <a:rPr lang="fr-FR" sz="825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900" i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Ping Kids 2024 ( 3 à 7 ans)</a:t>
            </a:r>
            <a:endParaRPr lang="fr-FR" sz="825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25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825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4F37DBA9-D561-4D8B-96D5-9EE846C845DF}"/>
              </a:ext>
            </a:extLst>
          </p:cNvPr>
          <p:cNvCxnSpPr>
            <a:cxnSpLocks/>
          </p:cNvCxnSpPr>
          <p:nvPr/>
        </p:nvCxnSpPr>
        <p:spPr>
          <a:xfrm flipV="1">
            <a:off x="2276908" y="2249489"/>
            <a:ext cx="1592301" cy="184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 de texte 24">
            <a:extLst>
              <a:ext uri="{FF2B5EF4-FFF2-40B4-BE49-F238E27FC236}">
                <a16:creationId xmlns:a16="http://schemas.microsoft.com/office/drawing/2014/main" xmlns="" id="{ADF4472A-7C77-4839-80FC-459FB0EA20D3}"/>
              </a:ext>
            </a:extLst>
          </p:cNvPr>
          <p:cNvSpPr txBox="1"/>
          <p:nvPr/>
        </p:nvSpPr>
        <p:spPr>
          <a:xfrm>
            <a:off x="1692233" y="3233828"/>
            <a:ext cx="2834649" cy="697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675" b="1" u="sng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DETECTION REGIONAL/SRA</a:t>
            </a:r>
            <a:endParaRPr lang="fr-FR" sz="825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675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75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Entraînement des profils détectés en lien avec SRA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750" i="1" kern="1200" dirty="0">
                <a:solidFill>
                  <a:prstClr val="black"/>
                </a:solidFill>
                <a:effectLst>
                  <a:glow>
                    <a:srgbClr val="FF00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à 11 ans en priorité pour la détection et 11 à 18 ans pour SRA</a:t>
            </a:r>
            <a:endParaRPr lang="fr-FR" sz="75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75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825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Zone de texte 25">
            <a:extLst>
              <a:ext uri="{FF2B5EF4-FFF2-40B4-BE49-F238E27FC236}">
                <a16:creationId xmlns:a16="http://schemas.microsoft.com/office/drawing/2014/main" xmlns="" id="{563048C5-F3F0-4F1D-B8E8-D91BA3BE0D2A}"/>
              </a:ext>
            </a:extLst>
          </p:cNvPr>
          <p:cNvSpPr txBox="1"/>
          <p:nvPr/>
        </p:nvSpPr>
        <p:spPr>
          <a:xfrm>
            <a:off x="2349906" y="2394719"/>
            <a:ext cx="1519303" cy="639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825" b="1" u="sng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Pôle Espoir/SRA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900" i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Répond aux critères DTN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900" i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Suivi et aides individualisés</a:t>
            </a:r>
            <a:endParaRPr lang="fr-FR" sz="825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D329577-F943-465B-8B49-886365F31971}"/>
              </a:ext>
            </a:extLst>
          </p:cNvPr>
          <p:cNvSpPr txBox="1"/>
          <p:nvPr/>
        </p:nvSpPr>
        <p:spPr>
          <a:xfrm>
            <a:off x="2768590" y="1745493"/>
            <a:ext cx="65722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12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  </a:t>
            </a:r>
            <a:r>
              <a:rPr lang="fr-FR" sz="12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POLE France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xmlns="" id="{BDF67027-CAEE-49CE-AFA5-51730F269F71}"/>
              </a:ext>
            </a:extLst>
          </p:cNvPr>
          <p:cNvSpPr/>
          <p:nvPr/>
        </p:nvSpPr>
        <p:spPr>
          <a:xfrm>
            <a:off x="2311391" y="601160"/>
            <a:ext cx="1571625" cy="265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41" name="Zone de texte 12">
            <a:extLst>
              <a:ext uri="{FF2B5EF4-FFF2-40B4-BE49-F238E27FC236}">
                <a16:creationId xmlns:a16="http://schemas.microsoft.com/office/drawing/2014/main" xmlns="" id="{521216E8-F2C3-4A9D-9A8E-A13EE81C324C}"/>
              </a:ext>
            </a:extLst>
          </p:cNvPr>
          <p:cNvSpPr txBox="1"/>
          <p:nvPr/>
        </p:nvSpPr>
        <p:spPr>
          <a:xfrm>
            <a:off x="2432683" y="642218"/>
            <a:ext cx="1329041" cy="168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fr-FR" sz="900" kern="1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fr-FR" sz="9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INSEP ou autres </a:t>
            </a:r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xmlns="" id="{AE3B2956-1949-4B7B-934E-95DB94F9284F}"/>
              </a:ext>
            </a:extLst>
          </p:cNvPr>
          <p:cNvSpPr/>
          <p:nvPr/>
        </p:nvSpPr>
        <p:spPr>
          <a:xfrm rot="19130969">
            <a:off x="4235688" y="2410141"/>
            <a:ext cx="672625" cy="307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49" name="Flèche : droite 48">
            <a:extLst>
              <a:ext uri="{FF2B5EF4-FFF2-40B4-BE49-F238E27FC236}">
                <a16:creationId xmlns:a16="http://schemas.microsoft.com/office/drawing/2014/main" xmlns="" id="{F13E83D2-7C7D-4590-98B5-2E2D52838BF3}"/>
              </a:ext>
            </a:extLst>
          </p:cNvPr>
          <p:cNvSpPr/>
          <p:nvPr/>
        </p:nvSpPr>
        <p:spPr>
          <a:xfrm rot="16200000">
            <a:off x="2936458" y="986209"/>
            <a:ext cx="273201" cy="160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xmlns="" id="{2ED39D02-337F-4D9E-81BE-E6356336F336}"/>
              </a:ext>
            </a:extLst>
          </p:cNvPr>
          <p:cNvSpPr/>
          <p:nvPr/>
        </p:nvSpPr>
        <p:spPr>
          <a:xfrm rot="21337523">
            <a:off x="3551449" y="1370804"/>
            <a:ext cx="1112147" cy="267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72CED5B-25C9-46B5-A723-1C41C24B3404}"/>
              </a:ext>
            </a:extLst>
          </p:cNvPr>
          <p:cNvSpPr txBox="1"/>
          <p:nvPr/>
        </p:nvSpPr>
        <p:spPr>
          <a:xfrm rot="5400000">
            <a:off x="4191293" y="-2644775"/>
            <a:ext cx="392415" cy="58081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27000">
              <a:schemeClr val="accent1"/>
            </a:glow>
          </a:effectLst>
        </p:spPr>
        <p:txBody>
          <a:bodyPr vert="vert270"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fr-FR" sz="135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         Organisation vers la performance : Pays de la Loire</a:t>
            </a:r>
            <a:endParaRPr lang="fr-FR" sz="1350" b="1" i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F1010A69-802C-443A-BBCA-5ACD548201EA}"/>
              </a:ext>
            </a:extLst>
          </p:cNvPr>
          <p:cNvSpPr/>
          <p:nvPr/>
        </p:nvSpPr>
        <p:spPr>
          <a:xfrm>
            <a:off x="4730261" y="450399"/>
            <a:ext cx="3033347" cy="2546981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4" name="Flèche : droite 47">
            <a:extLst>
              <a:ext uri="{FF2B5EF4-FFF2-40B4-BE49-F238E27FC236}">
                <a16:creationId xmlns:a16="http://schemas.microsoft.com/office/drawing/2014/main" xmlns="" id="{0FCA2640-ECF7-DBD7-64F5-BFC03AC64302}"/>
              </a:ext>
            </a:extLst>
          </p:cNvPr>
          <p:cNvSpPr/>
          <p:nvPr/>
        </p:nvSpPr>
        <p:spPr>
          <a:xfrm rot="19130969">
            <a:off x="4692092" y="2933051"/>
            <a:ext cx="672625" cy="307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FC29083-8210-9DEC-E357-AAA606B266D5}"/>
              </a:ext>
            </a:extLst>
          </p:cNvPr>
          <p:cNvSpPr txBox="1"/>
          <p:nvPr/>
        </p:nvSpPr>
        <p:spPr>
          <a:xfrm>
            <a:off x="5079207" y="1382317"/>
            <a:ext cx="2378868" cy="50783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r-FR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Cercle de Performance :</a:t>
            </a:r>
          </a:p>
          <a:p>
            <a:pPr algn="ctr">
              <a:buClrTx/>
              <a:buFontTx/>
              <a:buNone/>
            </a:pPr>
            <a:r>
              <a:rPr lang="fr-FR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A,B ou C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2125ACFD-8561-E4CF-56D0-B85CD03FBDA0}"/>
              </a:ext>
            </a:extLst>
          </p:cNvPr>
          <p:cNvSpPr/>
          <p:nvPr/>
        </p:nvSpPr>
        <p:spPr>
          <a:xfrm>
            <a:off x="235867" y="464610"/>
            <a:ext cx="1424114" cy="1239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1350" kern="1200" dirty="0">
                <a:solidFill>
                  <a:prstClr val="white"/>
                </a:solidFill>
              </a:rPr>
              <a:t>32 Jeunes de 11 à 21 ans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FECF7905-4F8E-79C2-ADE6-142EF9224A49}"/>
              </a:ext>
            </a:extLst>
          </p:cNvPr>
          <p:cNvSpPr/>
          <p:nvPr/>
        </p:nvSpPr>
        <p:spPr>
          <a:xfrm>
            <a:off x="28621" y="2115318"/>
            <a:ext cx="1346483" cy="1239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1350" kern="1200" dirty="0">
                <a:solidFill>
                  <a:prstClr val="white"/>
                </a:solidFill>
              </a:rPr>
              <a:t>15 jeunes de 7 à 11ans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5B6686D5-FCF2-AB17-2A6D-21EC23965582}"/>
              </a:ext>
            </a:extLst>
          </p:cNvPr>
          <p:cNvCxnSpPr/>
          <p:nvPr/>
        </p:nvCxnSpPr>
        <p:spPr>
          <a:xfrm>
            <a:off x="1631368" y="1382317"/>
            <a:ext cx="801315" cy="484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20A379DC-354B-BE9C-2721-E6C2F531BCE6}"/>
              </a:ext>
            </a:extLst>
          </p:cNvPr>
          <p:cNvCxnSpPr/>
          <p:nvPr/>
        </p:nvCxnSpPr>
        <p:spPr>
          <a:xfrm>
            <a:off x="1343070" y="1624690"/>
            <a:ext cx="729185" cy="83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49FF1550-38CD-D242-9755-4055C2641461}"/>
              </a:ext>
            </a:extLst>
          </p:cNvPr>
          <p:cNvCxnSpPr/>
          <p:nvPr/>
        </p:nvCxnSpPr>
        <p:spPr>
          <a:xfrm>
            <a:off x="1163279" y="1723889"/>
            <a:ext cx="377826" cy="150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5C09631F-DC02-645F-8AA3-2DF9287FACEA}"/>
              </a:ext>
            </a:extLst>
          </p:cNvPr>
          <p:cNvCxnSpPr/>
          <p:nvPr/>
        </p:nvCxnSpPr>
        <p:spPr>
          <a:xfrm>
            <a:off x="903183" y="3354972"/>
            <a:ext cx="260096" cy="227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5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B9B9892-9B12-4ABC-AA67-6310030E0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9" y="238644"/>
            <a:ext cx="7455412" cy="4761982"/>
          </a:xfrm>
        </p:spPr>
        <p:txBody>
          <a:bodyPr/>
          <a:lstStyle/>
          <a:p>
            <a:r>
              <a:rPr lang="fr-FR" sz="1125" b="1" u="sng" dirty="0"/>
              <a:t>Le Pôle Espoir/SRA </a:t>
            </a:r>
            <a:r>
              <a:rPr lang="fr-FR" sz="1125" dirty="0"/>
              <a:t>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6B92A030-673E-4D0A-95B1-0308DE5F1D69}"/>
              </a:ext>
            </a:extLst>
          </p:cNvPr>
          <p:cNvSpPr/>
          <p:nvPr/>
        </p:nvSpPr>
        <p:spPr>
          <a:xfrm>
            <a:off x="2351471" y="2105601"/>
            <a:ext cx="1644361" cy="1568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1200" b="1" kern="1200" dirty="0">
                <a:solidFill>
                  <a:prstClr val="white"/>
                </a:solidFill>
                <a:effectLst>
                  <a:glow rad="127000">
                    <a:srgbClr val="4472C4"/>
                  </a:glow>
                </a:effectLst>
              </a:rPr>
              <a:t>POLE ESPOIR/ SRA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A7117F19-C5DB-476F-AEEC-4E355B8D01B6}"/>
              </a:ext>
            </a:extLst>
          </p:cNvPr>
          <p:cNvSpPr/>
          <p:nvPr/>
        </p:nvSpPr>
        <p:spPr>
          <a:xfrm>
            <a:off x="1813269" y="706488"/>
            <a:ext cx="1180352" cy="1035844"/>
          </a:xfrm>
          <a:prstGeom prst="ellipse">
            <a:avLst/>
          </a:prstGeom>
          <a:gradFill>
            <a:gsLst>
              <a:gs pos="52836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900" u="sng" kern="1200" dirty="0">
                <a:solidFill>
                  <a:prstClr val="white"/>
                </a:solidFill>
              </a:rPr>
              <a:t>Entraînement </a:t>
            </a:r>
            <a:r>
              <a:rPr lang="fr-FR" sz="900" kern="1200" dirty="0">
                <a:solidFill>
                  <a:prstClr val="white"/>
                </a:solidFill>
              </a:rPr>
              <a:t>14H/</a:t>
            </a:r>
            <a:r>
              <a:rPr lang="fr-FR" sz="900" kern="1200" dirty="0" err="1">
                <a:solidFill>
                  <a:prstClr val="white"/>
                </a:solidFill>
              </a:rPr>
              <a:t>sem</a:t>
            </a:r>
            <a:endParaRPr lang="fr-FR" sz="900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r>
              <a:rPr lang="fr-FR" sz="900" kern="1200" dirty="0">
                <a:solidFill>
                  <a:prstClr val="white"/>
                </a:solidFill>
              </a:rPr>
              <a:t>minimum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580A019A-8C59-4039-A0CD-EF0C70FB1222}"/>
              </a:ext>
            </a:extLst>
          </p:cNvPr>
          <p:cNvSpPr/>
          <p:nvPr/>
        </p:nvSpPr>
        <p:spPr>
          <a:xfrm>
            <a:off x="421579" y="1287586"/>
            <a:ext cx="1580234" cy="932259"/>
          </a:xfrm>
          <a:prstGeom prst="ellipse">
            <a:avLst/>
          </a:prstGeom>
          <a:gradFill>
            <a:gsLst>
              <a:gs pos="52836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900" u="sng" kern="1200" dirty="0">
                <a:solidFill>
                  <a:prstClr val="white"/>
                </a:solidFill>
              </a:rPr>
              <a:t>DOUBLE PROJET</a:t>
            </a:r>
            <a:endParaRPr lang="fr-FR" sz="900" kern="1200" dirty="0">
              <a:solidFill>
                <a:prstClr val="white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433A4325-954C-4D66-BAFE-9F7BE32A32A6}"/>
              </a:ext>
            </a:extLst>
          </p:cNvPr>
          <p:cNvSpPr/>
          <p:nvPr/>
        </p:nvSpPr>
        <p:spPr>
          <a:xfrm>
            <a:off x="4607142" y="492919"/>
            <a:ext cx="2165133" cy="3383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900" u="sng" kern="1200" dirty="0">
                <a:solidFill>
                  <a:prstClr val="white"/>
                </a:solidFill>
              </a:rPr>
              <a:t>7 sites d’entraînements</a:t>
            </a:r>
          </a:p>
          <a:p>
            <a:pPr algn="ctr">
              <a:buClrTx/>
              <a:buFontTx/>
              <a:buNone/>
            </a:pPr>
            <a:endParaRPr lang="fr-FR" sz="900" u="sng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r>
              <a:rPr lang="fr-FR" sz="750" kern="1200" dirty="0">
                <a:solidFill>
                  <a:prstClr val="white"/>
                </a:solidFill>
              </a:rPr>
              <a:t>SRA44 Collège et lycée avec internat</a:t>
            </a:r>
          </a:p>
          <a:p>
            <a:pPr algn="ctr">
              <a:buClrTx/>
              <a:buFontTx/>
              <a:buNone/>
            </a:pPr>
            <a:endParaRPr lang="fr-FR" sz="750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r>
              <a:rPr lang="fr-FR" sz="750" kern="1200" dirty="0">
                <a:solidFill>
                  <a:prstClr val="white"/>
                </a:solidFill>
              </a:rPr>
              <a:t>SRA53 Collège sans internat</a:t>
            </a:r>
          </a:p>
          <a:p>
            <a:pPr algn="ctr">
              <a:buClrTx/>
              <a:buFontTx/>
              <a:buNone/>
            </a:pPr>
            <a:endParaRPr lang="fr-FR" sz="750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r>
              <a:rPr lang="fr-FR" sz="750" kern="1200" dirty="0">
                <a:solidFill>
                  <a:prstClr val="white"/>
                </a:solidFill>
              </a:rPr>
              <a:t>SRA72 Collège et lycée avec internat</a:t>
            </a:r>
          </a:p>
          <a:p>
            <a:pPr algn="ctr">
              <a:buClrTx/>
              <a:buFontTx/>
              <a:buNone/>
            </a:pPr>
            <a:endParaRPr lang="fr-FR" sz="750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r>
              <a:rPr lang="fr-FR" sz="750" kern="1200" dirty="0">
                <a:solidFill>
                  <a:prstClr val="white"/>
                </a:solidFill>
              </a:rPr>
              <a:t>SRA85 collège sans internat</a:t>
            </a:r>
          </a:p>
          <a:p>
            <a:pPr algn="ctr">
              <a:buClrTx/>
              <a:buFontTx/>
              <a:buNone/>
            </a:pPr>
            <a:endParaRPr lang="fr-FR" sz="750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r>
              <a:rPr lang="fr-FR" sz="750" kern="1200" dirty="0">
                <a:solidFill>
                  <a:prstClr val="white"/>
                </a:solidFill>
              </a:rPr>
              <a:t>SRA49 La Romagne collège sans internat</a:t>
            </a:r>
          </a:p>
          <a:p>
            <a:pPr algn="ctr">
              <a:buClrTx/>
              <a:buFontTx/>
              <a:buNone/>
            </a:pPr>
            <a:endParaRPr lang="fr-FR" sz="750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r>
              <a:rPr lang="fr-FR" sz="750" kern="1200" dirty="0">
                <a:solidFill>
                  <a:prstClr val="white"/>
                </a:solidFill>
              </a:rPr>
              <a:t>SRA49 </a:t>
            </a:r>
            <a:r>
              <a:rPr lang="fr-FR" sz="750" kern="1200" dirty="0" err="1">
                <a:solidFill>
                  <a:prstClr val="white"/>
                </a:solidFill>
              </a:rPr>
              <a:t>Louping</a:t>
            </a:r>
            <a:r>
              <a:rPr lang="fr-FR" sz="750" kern="1200" dirty="0">
                <a:solidFill>
                  <a:prstClr val="white"/>
                </a:solidFill>
              </a:rPr>
              <a:t> Primaire et collège sans internat</a:t>
            </a:r>
          </a:p>
          <a:p>
            <a:pPr algn="ctr">
              <a:buClrTx/>
              <a:buFontTx/>
              <a:buNone/>
            </a:pPr>
            <a:endParaRPr lang="fr-FR" sz="750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r>
              <a:rPr lang="fr-FR" sz="750" kern="1200" dirty="0">
                <a:solidFill>
                  <a:prstClr val="white"/>
                </a:solidFill>
              </a:rPr>
              <a:t>CREPS: Stage regroupement</a:t>
            </a:r>
          </a:p>
          <a:p>
            <a:pPr algn="ctr">
              <a:buClrTx/>
              <a:buFontTx/>
              <a:buNone/>
            </a:pPr>
            <a:r>
              <a:rPr lang="fr-FR" sz="750" kern="1200" dirty="0">
                <a:solidFill>
                  <a:prstClr val="white"/>
                </a:solidFill>
              </a:rPr>
              <a:t>3 semaine par an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5308CD7B-FEE8-4AD7-807E-E15E6000BB84}"/>
              </a:ext>
            </a:extLst>
          </p:cNvPr>
          <p:cNvSpPr/>
          <p:nvPr/>
        </p:nvSpPr>
        <p:spPr>
          <a:xfrm>
            <a:off x="27833" y="3422998"/>
            <a:ext cx="1966371" cy="1035843"/>
          </a:xfrm>
          <a:prstGeom prst="ellipse">
            <a:avLst/>
          </a:prstGeom>
          <a:gradFill>
            <a:gsLst>
              <a:gs pos="52836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900" u="sng" kern="1200" dirty="0">
                <a:solidFill>
                  <a:prstClr val="white"/>
                </a:solidFill>
              </a:rPr>
              <a:t>Programme</a:t>
            </a:r>
            <a:r>
              <a:rPr lang="fr-FR" sz="900" kern="1200" dirty="0">
                <a:solidFill>
                  <a:prstClr val="white"/>
                </a:solidFill>
              </a:rPr>
              <a:t> : </a:t>
            </a:r>
          </a:p>
          <a:p>
            <a:pPr marL="128588" indent="-128588" algn="ctr">
              <a:buClrTx/>
              <a:buFontTx/>
              <a:buChar char="-"/>
            </a:pPr>
            <a:r>
              <a:rPr lang="fr-FR" sz="900" kern="1200" dirty="0">
                <a:solidFill>
                  <a:prstClr val="white"/>
                </a:solidFill>
              </a:rPr>
              <a:t>Technico/tactique  - préparation physique  </a:t>
            </a:r>
          </a:p>
          <a:p>
            <a:pPr marL="128588" indent="-128588" algn="ctr">
              <a:buClrTx/>
              <a:buFontTx/>
              <a:buChar char="-"/>
            </a:pPr>
            <a:r>
              <a:rPr lang="fr-FR" sz="900" kern="1200" dirty="0">
                <a:solidFill>
                  <a:prstClr val="white"/>
                </a:solidFill>
              </a:rPr>
              <a:t>Préparation  mentale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446B1EB0-B7A4-4359-9514-0924EA28C0A0}"/>
              </a:ext>
            </a:extLst>
          </p:cNvPr>
          <p:cNvSpPr/>
          <p:nvPr/>
        </p:nvSpPr>
        <p:spPr>
          <a:xfrm>
            <a:off x="3047766" y="701591"/>
            <a:ext cx="1353210" cy="103584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900" u="sng" kern="1200" dirty="0">
                <a:solidFill>
                  <a:prstClr val="white"/>
                </a:solidFill>
              </a:rPr>
              <a:t>COUT frais péda </a:t>
            </a:r>
            <a:r>
              <a:rPr lang="fr-FR" sz="900" kern="1200" dirty="0">
                <a:solidFill>
                  <a:prstClr val="white"/>
                </a:solidFill>
              </a:rPr>
              <a:t>: </a:t>
            </a:r>
          </a:p>
          <a:p>
            <a:pPr algn="ctr">
              <a:buClrTx/>
              <a:buFontTx/>
              <a:buNone/>
            </a:pPr>
            <a:r>
              <a:rPr lang="fr-FR" sz="900" kern="1200" dirty="0">
                <a:solidFill>
                  <a:prstClr val="white"/>
                </a:solidFill>
              </a:rPr>
              <a:t>En fonction de chaque SRA</a:t>
            </a:r>
            <a:endParaRPr lang="fr-FR" sz="900" b="1" kern="1200" dirty="0">
              <a:solidFill>
                <a:prstClr val="white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90AB019A-7520-4B9A-8548-32552492CFE1}"/>
              </a:ext>
            </a:extLst>
          </p:cNvPr>
          <p:cNvSpPr/>
          <p:nvPr/>
        </p:nvSpPr>
        <p:spPr>
          <a:xfrm>
            <a:off x="1631202" y="4079388"/>
            <a:ext cx="1947050" cy="103584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900" u="sng" kern="1200" dirty="0">
                <a:solidFill>
                  <a:prstClr val="white"/>
                </a:solidFill>
              </a:rPr>
              <a:t>STAGE</a:t>
            </a:r>
            <a:r>
              <a:rPr lang="fr-FR" sz="900" kern="1200" dirty="0">
                <a:solidFill>
                  <a:prstClr val="white"/>
                </a:solidFill>
              </a:rPr>
              <a:t> :</a:t>
            </a:r>
          </a:p>
          <a:p>
            <a:pPr marL="128588" indent="-128588" algn="ctr">
              <a:buClrTx/>
              <a:buFontTx/>
              <a:buChar char="-"/>
            </a:pPr>
            <a:r>
              <a:rPr lang="fr-FR" sz="900" kern="1200" dirty="0">
                <a:solidFill>
                  <a:prstClr val="white"/>
                </a:solidFill>
              </a:rPr>
              <a:t>Stage LIGUE Février + 3 semaine au Creps  sur le temps scolaire par an</a:t>
            </a:r>
          </a:p>
          <a:p>
            <a:pPr marL="128588" indent="-128588" algn="ctr">
              <a:buClrTx/>
              <a:buFontTx/>
              <a:buChar char="-"/>
            </a:pPr>
            <a:r>
              <a:rPr lang="fr-FR" sz="900" kern="1200" dirty="0">
                <a:solidFill>
                  <a:prstClr val="white"/>
                </a:solidFill>
              </a:rPr>
              <a:t>Possibilité Stage étranger en supplément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533DDEA8-2D0F-4890-8069-81892F2BF010}"/>
              </a:ext>
            </a:extLst>
          </p:cNvPr>
          <p:cNvSpPr/>
          <p:nvPr/>
        </p:nvSpPr>
        <p:spPr>
          <a:xfrm>
            <a:off x="27834" y="2267077"/>
            <a:ext cx="1712327" cy="1035843"/>
          </a:xfrm>
          <a:prstGeom prst="ellipse">
            <a:avLst/>
          </a:prstGeom>
          <a:gradFill>
            <a:gsLst>
              <a:gs pos="52836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825" u="sng" kern="1200" dirty="0">
                <a:solidFill>
                  <a:prstClr val="white"/>
                </a:solidFill>
              </a:rPr>
              <a:t>Conditions </a:t>
            </a:r>
          </a:p>
          <a:p>
            <a:pPr algn="ctr">
              <a:buClrTx/>
              <a:buFontTx/>
              <a:buNone/>
            </a:pPr>
            <a:r>
              <a:rPr lang="fr-FR" sz="825" kern="1200" dirty="0">
                <a:solidFill>
                  <a:prstClr val="white"/>
                </a:solidFill>
              </a:rPr>
              <a:t>- De 12 à 15ans</a:t>
            </a:r>
          </a:p>
          <a:p>
            <a:pPr marL="128588" indent="-128588" algn="ctr">
              <a:buClrTx/>
              <a:buFontTx/>
              <a:buChar char="-"/>
            </a:pPr>
            <a:r>
              <a:rPr lang="fr-FR" sz="825" kern="1200" dirty="0">
                <a:solidFill>
                  <a:prstClr val="white"/>
                </a:solidFill>
              </a:rPr>
              <a:t>Répondre au exigence DTN</a:t>
            </a:r>
          </a:p>
          <a:p>
            <a:pPr marL="128588" indent="-128588" algn="ctr">
              <a:buClrTx/>
              <a:buFontTx/>
              <a:buChar char="-"/>
            </a:pPr>
            <a:r>
              <a:rPr lang="fr-FR" sz="825" kern="1200" dirty="0">
                <a:solidFill>
                  <a:prstClr val="white"/>
                </a:solidFill>
              </a:rPr>
              <a:t>- être retenu par la commission fédérale</a:t>
            </a:r>
          </a:p>
          <a:p>
            <a:pPr marL="128588" indent="-128588" algn="ctr">
              <a:buClrTx/>
              <a:buFontTx/>
              <a:buChar char="-"/>
            </a:pPr>
            <a:r>
              <a:rPr lang="fr-FR" sz="825" kern="1200" dirty="0">
                <a:solidFill>
                  <a:prstClr val="white"/>
                </a:solidFill>
              </a:rPr>
              <a:t>SMR</a:t>
            </a:r>
          </a:p>
          <a:p>
            <a:pPr marL="128588" indent="-128588" algn="ctr">
              <a:buClrTx/>
              <a:buFontTx/>
              <a:buChar char="-"/>
            </a:pPr>
            <a:endParaRPr lang="fr-FR" sz="825" kern="1200" dirty="0">
              <a:solidFill>
                <a:prstClr val="white"/>
              </a:solidFill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xmlns="" id="{BE729BF3-1607-4004-BCF7-EAFAB9C6A2CB}"/>
              </a:ext>
            </a:extLst>
          </p:cNvPr>
          <p:cNvSpPr/>
          <p:nvPr/>
        </p:nvSpPr>
        <p:spPr>
          <a:xfrm rot="20273266">
            <a:off x="4027232" y="2312847"/>
            <a:ext cx="551634" cy="341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xmlns="" id="{134B8A4B-1474-488A-BB5B-571E15DB8038}"/>
              </a:ext>
            </a:extLst>
          </p:cNvPr>
          <p:cNvSpPr/>
          <p:nvPr/>
        </p:nvSpPr>
        <p:spPr>
          <a:xfrm rot="6058485">
            <a:off x="2702638" y="3792567"/>
            <a:ext cx="413003" cy="202876"/>
          </a:xfrm>
          <a:prstGeom prst="rightArrow">
            <a:avLst>
              <a:gd name="adj1" fmla="val 5809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xmlns="" id="{6FBD2EF9-988B-4EE9-BA75-21F638ADA220}"/>
              </a:ext>
            </a:extLst>
          </p:cNvPr>
          <p:cNvSpPr/>
          <p:nvPr/>
        </p:nvSpPr>
        <p:spPr>
          <a:xfrm rot="2588859">
            <a:off x="3775248" y="3398978"/>
            <a:ext cx="599110" cy="314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xmlns="" id="{35C0030C-90F2-4A24-AFAE-9E092211997D}"/>
              </a:ext>
            </a:extLst>
          </p:cNvPr>
          <p:cNvSpPr/>
          <p:nvPr/>
        </p:nvSpPr>
        <p:spPr>
          <a:xfrm rot="8622578">
            <a:off x="1861762" y="3314479"/>
            <a:ext cx="547724" cy="20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xmlns="" id="{2F0B099E-B5DE-47D9-8713-7CD023196CC6}"/>
              </a:ext>
            </a:extLst>
          </p:cNvPr>
          <p:cNvSpPr/>
          <p:nvPr/>
        </p:nvSpPr>
        <p:spPr>
          <a:xfrm rot="15169564">
            <a:off x="2589405" y="1854257"/>
            <a:ext cx="272261" cy="19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xmlns="" id="{FD52B4E6-4B3E-4F91-A65B-0150D203D1C0}"/>
              </a:ext>
            </a:extLst>
          </p:cNvPr>
          <p:cNvSpPr/>
          <p:nvPr/>
        </p:nvSpPr>
        <p:spPr>
          <a:xfrm rot="17408577">
            <a:off x="3470773" y="1852540"/>
            <a:ext cx="400052" cy="229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xmlns="" id="{C984C037-8295-466A-9130-6F4691C6DBDB}"/>
              </a:ext>
            </a:extLst>
          </p:cNvPr>
          <p:cNvSpPr/>
          <p:nvPr/>
        </p:nvSpPr>
        <p:spPr>
          <a:xfrm rot="12756996">
            <a:off x="1823631" y="2255185"/>
            <a:ext cx="528740" cy="188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xmlns="" id="{158F66EB-B97F-4067-8774-B00337F2681D}"/>
              </a:ext>
            </a:extLst>
          </p:cNvPr>
          <p:cNvSpPr/>
          <p:nvPr/>
        </p:nvSpPr>
        <p:spPr>
          <a:xfrm rot="10239962">
            <a:off x="1821219" y="2786215"/>
            <a:ext cx="429269" cy="232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white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78288E73-8754-4A68-8769-6B85880C7CA1}"/>
              </a:ext>
            </a:extLst>
          </p:cNvPr>
          <p:cNvSpPr/>
          <p:nvPr/>
        </p:nvSpPr>
        <p:spPr>
          <a:xfrm>
            <a:off x="3642473" y="3817357"/>
            <a:ext cx="1659500" cy="1377524"/>
          </a:xfrm>
          <a:prstGeom prst="ellipse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900" u="sng" kern="1200" dirty="0">
                <a:solidFill>
                  <a:prstClr val="white"/>
                </a:solidFill>
              </a:rPr>
              <a:t>Aides en fonction </a:t>
            </a:r>
            <a:r>
              <a:rPr lang="fr-FR" sz="900" kern="1200" dirty="0">
                <a:solidFill>
                  <a:prstClr val="white"/>
                </a:solidFill>
              </a:rPr>
              <a:t>cercle de performance: </a:t>
            </a:r>
          </a:p>
          <a:p>
            <a:pPr algn="ctr">
              <a:buClrTx/>
              <a:buFontTx/>
              <a:buNone/>
            </a:pPr>
            <a:r>
              <a:rPr lang="fr-FR" sz="900" kern="1200" dirty="0">
                <a:solidFill>
                  <a:prstClr val="white"/>
                </a:solidFill>
              </a:rPr>
              <a:t>Suivi WTT</a:t>
            </a:r>
          </a:p>
          <a:p>
            <a:pPr algn="ctr">
              <a:buClrTx/>
              <a:buFontTx/>
              <a:buNone/>
            </a:pPr>
            <a:r>
              <a:rPr lang="fr-FR" sz="900" kern="1200" dirty="0">
                <a:solidFill>
                  <a:prstClr val="white"/>
                </a:solidFill>
              </a:rPr>
              <a:t>Suivi SMR</a:t>
            </a:r>
          </a:p>
          <a:p>
            <a:pPr algn="ctr">
              <a:buClrTx/>
              <a:buFontTx/>
              <a:buNone/>
            </a:pPr>
            <a:r>
              <a:rPr lang="fr-FR" sz="900" kern="1200" dirty="0">
                <a:solidFill>
                  <a:prstClr val="white"/>
                </a:solidFill>
              </a:rPr>
              <a:t>Aide SRA</a:t>
            </a:r>
          </a:p>
          <a:p>
            <a:pPr algn="ctr">
              <a:buClrTx/>
              <a:buFontTx/>
              <a:buNone/>
            </a:pPr>
            <a:r>
              <a:rPr lang="fr-FR" sz="900" kern="1200" dirty="0">
                <a:solidFill>
                  <a:prstClr val="white"/>
                </a:solidFill>
              </a:rPr>
              <a:t>Aide aux familles</a:t>
            </a:r>
          </a:p>
          <a:p>
            <a:pPr marL="128588" indent="-128588" algn="ctr">
              <a:buClrTx/>
              <a:buFontTx/>
              <a:buChar char="-"/>
            </a:pPr>
            <a:endParaRPr lang="fr-FR" sz="900" kern="1200" dirty="0">
              <a:solidFill>
                <a:prstClr val="white"/>
              </a:solidFill>
            </a:endParaRPr>
          </a:p>
          <a:p>
            <a:pPr algn="ctr">
              <a:buClrTx/>
              <a:buFontTx/>
              <a:buNone/>
            </a:pPr>
            <a:endParaRPr lang="fr-FR" sz="900" kern="1200" dirty="0">
              <a:solidFill>
                <a:prstClr val="white"/>
              </a:solidFill>
            </a:endParaRP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xmlns="" id="{A496A3D5-3C83-93BA-C3E0-30F11CD18D43}"/>
              </a:ext>
            </a:extLst>
          </p:cNvPr>
          <p:cNvSpPr/>
          <p:nvPr/>
        </p:nvSpPr>
        <p:spPr>
          <a:xfrm>
            <a:off x="6476470" y="701592"/>
            <a:ext cx="696191" cy="429903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fr-FR" sz="1350" kern="1200">
              <a:solidFill>
                <a:prstClr val="black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81C459A-C33D-A7A4-70FB-F87664A19ADB}"/>
              </a:ext>
            </a:extLst>
          </p:cNvPr>
          <p:cNvSpPr/>
          <p:nvPr/>
        </p:nvSpPr>
        <p:spPr>
          <a:xfrm>
            <a:off x="7178923" y="952052"/>
            <a:ext cx="1532966" cy="180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1050" kern="1200" dirty="0">
                <a:solidFill>
                  <a:prstClr val="white"/>
                </a:solidFill>
              </a:rPr>
              <a:t>Les SRA sont les acteurs du quotidien et de l’entraînement, ils rendent compte à la ligue et font des propositions d’amélioration et font part de leurs difficultés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636DD0A-BD45-E848-4CC4-E7D7BDB5E125}"/>
              </a:ext>
            </a:extLst>
          </p:cNvPr>
          <p:cNvSpPr/>
          <p:nvPr/>
        </p:nvSpPr>
        <p:spPr>
          <a:xfrm>
            <a:off x="7186991" y="3289582"/>
            <a:ext cx="1524897" cy="1085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fr-FR" sz="1050" kern="1200" dirty="0">
                <a:solidFill>
                  <a:prstClr val="white"/>
                </a:solidFill>
              </a:rPr>
              <a:t>La ligue coordonne l’ensemble du dispositif, aide à l’amélioration, assure un suivi des jeunes </a:t>
            </a:r>
          </a:p>
        </p:txBody>
      </p:sp>
    </p:spTree>
    <p:extLst>
      <p:ext uri="{BB962C8B-B14F-4D97-AF65-F5344CB8AC3E}">
        <p14:creationId xmlns:p14="http://schemas.microsoft.com/office/powerpoint/2010/main" val="1923359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L’</a:t>
            </a:r>
            <a:r>
              <a:rPr lang="fr-FR" sz="4000" b="1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quipe </a:t>
            </a:r>
            <a:r>
              <a:rPr lang="fr-FR" sz="4000" b="1" dirty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echnique </a:t>
            </a:r>
            <a:r>
              <a:rPr lang="fr-FR" sz="4000" b="1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égionale 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0070C0"/>
                </a:solidFill>
              </a:rPr>
              <a:t>Pour le programme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Détection</a:t>
            </a:r>
            <a:r>
              <a:rPr lang="fr-FR" b="1" i="1" dirty="0">
                <a:solidFill>
                  <a:srgbClr val="0070C0"/>
                </a:solidFill>
              </a:rPr>
              <a:t> et le parcours de </a:t>
            </a:r>
            <a:r>
              <a:rPr lang="fr-FR" b="1" i="1" dirty="0">
                <a:solidFill>
                  <a:schemeClr val="accent4">
                    <a:lumMod val="75000"/>
                  </a:schemeClr>
                </a:solidFill>
              </a:rPr>
              <a:t>Performance</a:t>
            </a:r>
            <a:r>
              <a:rPr lang="fr-FR" b="1" i="1" dirty="0">
                <a:solidFill>
                  <a:srgbClr val="0070C0"/>
                </a:solidFill>
              </a:rPr>
              <a:t> la Ligue s’appuie sur une ETR organisée autour des Cadres Techniques Régionaux et Départementaux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i="1" dirty="0">
                <a:solidFill>
                  <a:srgbClr val="0070C0"/>
                </a:solidFill>
              </a:rPr>
              <a:t>Les Educateurs  des SRA complètent l’encadrement technique au niveau de chaque structure et lors des stages régionaux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153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ae27515c6_0_753"/>
          <p:cNvSpPr/>
          <p:nvPr/>
        </p:nvSpPr>
        <p:spPr>
          <a:xfrm>
            <a:off x="983200" y="1727725"/>
            <a:ext cx="2597700" cy="286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81" name="Google Shape;181;g15ae27515c6_0_753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Participation aux actions</a:t>
            </a:r>
            <a:endParaRPr/>
          </a:p>
        </p:txBody>
      </p:sp>
      <p:sp>
        <p:nvSpPr>
          <p:cNvPr id="182" name="Google Shape;182;g15ae27515c6_0_753"/>
          <p:cNvSpPr txBox="1">
            <a:spLocks noGrp="1"/>
          </p:cNvSpPr>
          <p:nvPr>
            <p:ph type="body" idx="1"/>
          </p:nvPr>
        </p:nvSpPr>
        <p:spPr>
          <a:xfrm>
            <a:off x="1225300" y="2796500"/>
            <a:ext cx="2113500" cy="15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D9D9D9"/>
                </a:solidFill>
              </a:rPr>
              <a:t>de clubs</a:t>
            </a:r>
            <a:br>
              <a:rPr lang="fr">
                <a:solidFill>
                  <a:srgbClr val="D9D9D9"/>
                </a:solidFill>
              </a:rPr>
            </a:br>
            <a:r>
              <a:rPr lang="fr">
                <a:solidFill>
                  <a:srgbClr val="D9D9D9"/>
                </a:solidFill>
              </a:rPr>
              <a:t>participants</a:t>
            </a:r>
            <a:endParaRPr>
              <a:solidFill>
                <a:srgbClr val="D9D9D9"/>
              </a:solidFill>
            </a:endParaRPr>
          </a:p>
          <a:p>
            <a:pPr marL="0" lvl="0" indent="0" algn="ctr" rtl="0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fr">
                <a:solidFill>
                  <a:srgbClr val="D9D9D9"/>
                </a:solidFill>
              </a:rPr>
              <a:t>(</a:t>
            </a:r>
            <a:r>
              <a:rPr lang="fr" b="1">
                <a:solidFill>
                  <a:schemeClr val="lt1"/>
                </a:solidFill>
              </a:rPr>
              <a:t>64</a:t>
            </a:r>
            <a:r>
              <a:rPr lang="fr" b="1">
                <a:solidFill>
                  <a:srgbClr val="D9D9D9"/>
                </a:solidFill>
              </a:rPr>
              <a:t> </a:t>
            </a:r>
            <a:r>
              <a:rPr lang="fr">
                <a:solidFill>
                  <a:srgbClr val="D9D9D9"/>
                </a:solidFill>
              </a:rPr>
              <a:t>sur </a:t>
            </a:r>
            <a:r>
              <a:rPr lang="fr" b="1">
                <a:solidFill>
                  <a:schemeClr val="lt1"/>
                </a:solidFill>
              </a:rPr>
              <a:t>383</a:t>
            </a:r>
            <a:r>
              <a:rPr lang="fr">
                <a:solidFill>
                  <a:srgbClr val="D9D9D9"/>
                </a:solidFill>
              </a:rPr>
              <a:t>)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83" name="Google Shape;183;g15ae27515c6_0_753"/>
          <p:cNvSpPr txBox="1">
            <a:spLocks noGrp="1"/>
          </p:cNvSpPr>
          <p:nvPr>
            <p:ph type="body" idx="1"/>
          </p:nvPr>
        </p:nvSpPr>
        <p:spPr>
          <a:xfrm>
            <a:off x="1225300" y="1878800"/>
            <a:ext cx="21135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6000" b="1">
                <a:solidFill>
                  <a:schemeClr val="lt1"/>
                </a:solidFill>
              </a:rPr>
              <a:t>17%</a:t>
            </a:r>
            <a:endParaRPr sz="6000" b="1">
              <a:solidFill>
                <a:schemeClr val="lt1"/>
              </a:solidFill>
            </a:endParaRPr>
          </a:p>
        </p:txBody>
      </p:sp>
      <p:sp>
        <p:nvSpPr>
          <p:cNvPr id="184" name="Google Shape;184;g15ae27515c6_0_753"/>
          <p:cNvSpPr txBox="1">
            <a:spLocks noGrp="1"/>
          </p:cNvSpPr>
          <p:nvPr>
            <p:ph type="body" idx="1"/>
          </p:nvPr>
        </p:nvSpPr>
        <p:spPr>
          <a:xfrm>
            <a:off x="3650775" y="3058600"/>
            <a:ext cx="16947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5000" b="1">
                <a:solidFill>
                  <a:schemeClr val="accent2"/>
                </a:solidFill>
              </a:rPr>
              <a:t>34</a:t>
            </a:r>
            <a:endParaRPr sz="5000" b="1">
              <a:solidFill>
                <a:schemeClr val="accent2"/>
              </a:solidFill>
            </a:endParaRPr>
          </a:p>
        </p:txBody>
      </p:sp>
      <p:sp>
        <p:nvSpPr>
          <p:cNvPr id="185" name="Google Shape;185;g15ae27515c6_0_753"/>
          <p:cNvSpPr txBox="1">
            <a:spLocks noGrp="1"/>
          </p:cNvSpPr>
          <p:nvPr>
            <p:ph type="body" idx="1"/>
          </p:nvPr>
        </p:nvSpPr>
        <p:spPr>
          <a:xfrm>
            <a:off x="5345475" y="3058525"/>
            <a:ext cx="28359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200"/>
              <a:t>clubs engagées dans l’</a:t>
            </a:r>
            <a:r>
              <a:rPr lang="fr" sz="2200" b="1"/>
              <a:t>Opération été Ping</a:t>
            </a:r>
            <a:endParaRPr sz="2200" b="1"/>
          </a:p>
        </p:txBody>
      </p:sp>
      <p:sp>
        <p:nvSpPr>
          <p:cNvPr id="186" name="Google Shape;186;g15ae27515c6_0_753"/>
          <p:cNvSpPr txBox="1">
            <a:spLocks noGrp="1"/>
          </p:cNvSpPr>
          <p:nvPr>
            <p:ph type="body" idx="1"/>
          </p:nvPr>
        </p:nvSpPr>
        <p:spPr>
          <a:xfrm>
            <a:off x="3650775" y="1070725"/>
            <a:ext cx="16947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5000" b="1">
                <a:solidFill>
                  <a:schemeClr val="accent2"/>
                </a:solidFill>
              </a:rPr>
              <a:t>28</a:t>
            </a:r>
            <a:endParaRPr sz="5000" b="1">
              <a:solidFill>
                <a:schemeClr val="accent2"/>
              </a:solidFill>
            </a:endParaRPr>
          </a:p>
        </p:txBody>
      </p:sp>
      <p:sp>
        <p:nvSpPr>
          <p:cNvPr id="187" name="Google Shape;187;g15ae27515c6_0_753"/>
          <p:cNvSpPr txBox="1">
            <a:spLocks noGrp="1"/>
          </p:cNvSpPr>
          <p:nvPr>
            <p:ph type="body" idx="1"/>
          </p:nvPr>
        </p:nvSpPr>
        <p:spPr>
          <a:xfrm>
            <a:off x="5345475" y="1070650"/>
            <a:ext cx="31812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200"/>
              <a:t>clubs engagées dans la </a:t>
            </a:r>
            <a:r>
              <a:rPr lang="fr" sz="2200" b="1"/>
              <a:t>campagne ANS</a:t>
            </a:r>
            <a:endParaRPr sz="2200" b="1"/>
          </a:p>
        </p:txBody>
      </p:sp>
      <p:sp>
        <p:nvSpPr>
          <p:cNvPr id="188" name="Google Shape;188;g15ae27515c6_0_753"/>
          <p:cNvSpPr txBox="1">
            <a:spLocks noGrp="1"/>
          </p:cNvSpPr>
          <p:nvPr>
            <p:ph type="body" idx="1"/>
          </p:nvPr>
        </p:nvSpPr>
        <p:spPr>
          <a:xfrm>
            <a:off x="3650775" y="2064700"/>
            <a:ext cx="16947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5000" b="1">
                <a:solidFill>
                  <a:schemeClr val="accent1"/>
                </a:solidFill>
              </a:rPr>
              <a:t>23</a:t>
            </a:r>
            <a:endParaRPr sz="5000" b="1">
              <a:solidFill>
                <a:schemeClr val="accent1"/>
              </a:solidFill>
            </a:endParaRPr>
          </a:p>
        </p:txBody>
      </p:sp>
      <p:sp>
        <p:nvSpPr>
          <p:cNvPr id="189" name="Google Shape;189;g15ae27515c6_0_753"/>
          <p:cNvSpPr txBox="1">
            <a:spLocks noGrp="1"/>
          </p:cNvSpPr>
          <p:nvPr>
            <p:ph type="body" idx="1"/>
          </p:nvPr>
        </p:nvSpPr>
        <p:spPr>
          <a:xfrm>
            <a:off x="5345475" y="2064625"/>
            <a:ext cx="28359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200"/>
              <a:t>clubs engagées dans </a:t>
            </a:r>
            <a:r>
              <a:rPr lang="fr" sz="2200" b="1"/>
              <a:t>Ping Kids 2024</a:t>
            </a:r>
            <a:endParaRPr sz="2200" b="1"/>
          </a:p>
        </p:txBody>
      </p:sp>
      <p:sp>
        <p:nvSpPr>
          <p:cNvPr id="190" name="Google Shape;190;g15ae27515c6_0_753"/>
          <p:cNvSpPr txBox="1">
            <a:spLocks noGrp="1"/>
          </p:cNvSpPr>
          <p:nvPr>
            <p:ph type="body" idx="1"/>
          </p:nvPr>
        </p:nvSpPr>
        <p:spPr>
          <a:xfrm>
            <a:off x="3650775" y="4052575"/>
            <a:ext cx="16947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5000" b="1">
                <a:solidFill>
                  <a:schemeClr val="accent1"/>
                </a:solidFill>
              </a:rPr>
              <a:t>20</a:t>
            </a:r>
            <a:endParaRPr sz="5000" b="1">
              <a:solidFill>
                <a:schemeClr val="accent1"/>
              </a:solidFill>
            </a:endParaRPr>
          </a:p>
        </p:txBody>
      </p:sp>
      <p:sp>
        <p:nvSpPr>
          <p:cNvPr id="191" name="Google Shape;191;g15ae27515c6_0_753"/>
          <p:cNvSpPr txBox="1">
            <a:spLocks noGrp="1"/>
          </p:cNvSpPr>
          <p:nvPr>
            <p:ph type="body" idx="1"/>
          </p:nvPr>
        </p:nvSpPr>
        <p:spPr>
          <a:xfrm>
            <a:off x="5345475" y="4052500"/>
            <a:ext cx="3618600" cy="10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200"/>
              <a:t>clubs engagées dans la </a:t>
            </a:r>
            <a:r>
              <a:rPr lang="fr" sz="2200" b="1"/>
              <a:t>Tournée de printemps</a:t>
            </a:r>
            <a:endParaRPr sz="22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7d23b11a1_0_0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Le développement par la promotion</a:t>
            </a:r>
            <a:endParaRPr/>
          </a:p>
        </p:txBody>
      </p:sp>
      <p:sp>
        <p:nvSpPr>
          <p:cNvPr id="198" name="Google Shape;198;g157d23b11a1_0_0"/>
          <p:cNvSpPr txBox="1">
            <a:spLocks noGrp="1"/>
          </p:cNvSpPr>
          <p:nvPr>
            <p:ph type="body" idx="1"/>
          </p:nvPr>
        </p:nvSpPr>
        <p:spPr>
          <a:xfrm>
            <a:off x="284050" y="15286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Saisir les opportunités de la Fédération, la Ligue ou les Comités (Opération été Ping, Tournée de printemps, etc.)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Saisir les opportunités locales (forum des associations, etc.)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Créer d’autres opportunités (portes ouvertes, animation dans un lieu de passage, etc.)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Formaliser le 1er contact (e-Pass Ping, licence découverte)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7d23b11a1_0_6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Le développement par les pratiques</a:t>
            </a:r>
            <a:endParaRPr/>
          </a:p>
        </p:txBody>
      </p:sp>
      <p:sp>
        <p:nvSpPr>
          <p:cNvPr id="205" name="Google Shape;205;g157d23b11a1_0_6"/>
          <p:cNvSpPr txBox="1">
            <a:spLocks noGrp="1"/>
          </p:cNvSpPr>
          <p:nvPr>
            <p:ph type="body" idx="1"/>
          </p:nvPr>
        </p:nvSpPr>
        <p:spPr>
          <a:xfrm>
            <a:off x="284050" y="15286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Diversifier l’offre de pratique pour toucher de nouveaux publics (4-7 ans, féminines, santé, para, etc.)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Créer des partenariats locaux (écoles, maisons de santé, EHPAD, etc.)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Investir de nouveaux lieux de pratique (ping en extérieur)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18b9463e4_0_16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Mot d’accueil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du club organisateur</a:t>
            </a:r>
            <a:endParaRPr/>
          </a:p>
        </p:txBody>
      </p:sp>
      <p:sp>
        <p:nvSpPr>
          <p:cNvPr id="92" name="Google Shape;92;gf18b9463e4_0_16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dirty="0" smtClean="0"/>
              <a:t>Cholet ACTT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7d23b11a1_0_12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Comment s’y prendre ? </a:t>
            </a:r>
            <a:endParaRPr/>
          </a:p>
        </p:txBody>
      </p:sp>
      <p:sp>
        <p:nvSpPr>
          <p:cNvPr id="212" name="Google Shape;212;g157d23b11a1_0_12"/>
          <p:cNvSpPr txBox="1">
            <a:spLocks noGrp="1"/>
          </p:cNvSpPr>
          <p:nvPr>
            <p:ph type="body" idx="1"/>
          </p:nvPr>
        </p:nvSpPr>
        <p:spPr>
          <a:xfrm>
            <a:off x="284050" y="1528600"/>
            <a:ext cx="8520600" cy="3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S’informer grâce aux sites internet 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Veiller sur ce qui se passe localement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Trouver des ressources matérielles, humaines et/ou financières</a:t>
            </a:r>
            <a:endParaRPr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●"/>
            </a:pPr>
            <a:r>
              <a:rPr lang="fr" b="1">
                <a:solidFill>
                  <a:schemeClr val="hlink"/>
                </a:solidFill>
              </a:rPr>
              <a:t>Contacter le Comité ou la Ligue pour être accompagné</a:t>
            </a:r>
            <a:endParaRPr b="1">
              <a:solidFill>
                <a:schemeClr val="hlink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300"/>
              <a:buChar char="●"/>
            </a:pPr>
            <a:r>
              <a:rPr lang="fr">
                <a:solidFill>
                  <a:schemeClr val="hlink"/>
                </a:solidFill>
              </a:rPr>
              <a:t>Formaliser dans un projet de club</a:t>
            </a:r>
            <a:endParaRPr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ae27515c6_0_742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Remise du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Mérite régional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6e60d5aa7_1_12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/>
              <a:t>Mérite Régional </a:t>
            </a:r>
            <a:r>
              <a:rPr lang="fr" sz="3700" dirty="0" smtClean="0"/>
              <a:t>2022-2023</a:t>
            </a:r>
            <a:endParaRPr sz="3700" dirty="0"/>
          </a:p>
        </p:txBody>
      </p:sp>
      <p:sp>
        <p:nvSpPr>
          <p:cNvPr id="232" name="Google Shape;232;g156e60d5aa7_1_12"/>
          <p:cNvSpPr txBox="1">
            <a:spLocks noGrp="1"/>
          </p:cNvSpPr>
          <p:nvPr>
            <p:ph type="title" idx="4294967295"/>
          </p:nvPr>
        </p:nvSpPr>
        <p:spPr>
          <a:xfrm>
            <a:off x="98676" y="1456500"/>
            <a:ext cx="9045324" cy="36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lvl="0" indent="457200"/>
            <a:r>
              <a:rPr lang="fr" sz="2400" dirty="0" smtClean="0">
                <a:latin typeface="Inter"/>
                <a:ea typeface="Inter"/>
                <a:cs typeface="Inter"/>
                <a:sym typeface="Inter"/>
              </a:rPr>
              <a:t/>
            </a:r>
            <a:br>
              <a:rPr lang="fr" sz="2400" dirty="0" smtClean="0">
                <a:latin typeface="Inter"/>
                <a:ea typeface="Inter"/>
                <a:cs typeface="Inter"/>
                <a:sym typeface="Inter"/>
              </a:rPr>
            </a:br>
            <a:r>
              <a:rPr lang="fr" sz="2400" dirty="0" smtClean="0">
                <a:latin typeface="Inter"/>
                <a:ea typeface="Inter"/>
                <a:cs typeface="Inter"/>
                <a:sym typeface="Inter"/>
              </a:rPr>
              <a:t>Erwoan ROPERS		Nantes TT		44</a:t>
            </a:r>
            <a:r>
              <a:rPr lang="fr" sz="2400" dirty="0"/>
              <a:t>	</a:t>
            </a:r>
            <a:r>
              <a:rPr lang="fr" sz="2400" dirty="0" smtClean="0"/>
              <a:t>Bronze</a:t>
            </a:r>
            <a:br>
              <a:rPr lang="fr" sz="2400" dirty="0" smtClean="0"/>
            </a:br>
            <a:r>
              <a:rPr lang="fr" sz="2400" dirty="0" smtClean="0">
                <a:latin typeface="Inter"/>
                <a:ea typeface="Inter"/>
                <a:cs typeface="Inter"/>
                <a:sym typeface="Inter"/>
              </a:rPr>
              <a:t>Pierre ARTUIT		Laval FA</a:t>
            </a:r>
            <a:r>
              <a:rPr lang="fr" sz="2400" dirty="0"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fr" sz="2400" dirty="0" smtClean="0">
                <a:latin typeface="Inter"/>
                <a:ea typeface="Inter"/>
                <a:cs typeface="Inter"/>
                <a:sym typeface="Inter"/>
              </a:rPr>
              <a:t>	53</a:t>
            </a:r>
            <a:r>
              <a:rPr lang="fr" sz="2400" dirty="0"/>
              <a:t>	</a:t>
            </a:r>
            <a:r>
              <a:rPr lang="fr" sz="2400" dirty="0" smtClean="0"/>
              <a:t>Bronze</a:t>
            </a:r>
            <a:r>
              <a:rPr lang="fr" sz="2400" dirty="0"/>
              <a:t/>
            </a:r>
            <a:br>
              <a:rPr lang="fr" sz="2400" dirty="0"/>
            </a:br>
            <a:r>
              <a:rPr lang="fr-FR" sz="2400" dirty="0" smtClean="0">
                <a:latin typeface="Inter"/>
                <a:ea typeface="Inter"/>
                <a:sym typeface="Inter"/>
              </a:rPr>
              <a:t>Franck MACHARD		Laval </a:t>
            </a:r>
            <a:r>
              <a:rPr lang="fr-FR" sz="2400" dirty="0" err="1" smtClean="0">
                <a:latin typeface="Inter"/>
                <a:ea typeface="Inter"/>
                <a:sym typeface="Inter"/>
              </a:rPr>
              <a:t>Bourny</a:t>
            </a:r>
            <a:r>
              <a:rPr lang="fr-FR" sz="2400" dirty="0" smtClean="0">
                <a:latin typeface="Inter"/>
                <a:ea typeface="Inter"/>
                <a:sym typeface="Inter"/>
              </a:rPr>
              <a:t>		53</a:t>
            </a:r>
            <a:r>
              <a:rPr lang="fr-FR" sz="2400" dirty="0" smtClean="0"/>
              <a:t>	Bronze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>
                <a:latin typeface="Inter"/>
                <a:ea typeface="Inter"/>
                <a:sym typeface="Inter"/>
              </a:rPr>
              <a:t>Olivier MAROLLEAU		Ernée	</a:t>
            </a:r>
            <a:r>
              <a:rPr lang="fr-FR" sz="2400" dirty="0"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fr-FR" sz="2400" dirty="0" smtClean="0">
                <a:latin typeface="Inter"/>
                <a:ea typeface="Inter"/>
                <a:cs typeface="Inter"/>
                <a:sym typeface="Inter"/>
              </a:rPr>
              <a:t>	53</a:t>
            </a:r>
            <a:r>
              <a:rPr lang="fr-FR" sz="2400" dirty="0" smtClean="0"/>
              <a:t>	Bronze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" sz="2400" dirty="0" smtClean="0">
                <a:latin typeface="Inter"/>
                <a:ea typeface="Inter"/>
                <a:sym typeface="Inter"/>
              </a:rPr>
              <a:t>Olivier VIRY		</a:t>
            </a:r>
            <a:r>
              <a:rPr lang="fr" sz="2400" dirty="0"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fr" sz="2400" dirty="0" smtClean="0">
                <a:latin typeface="Inter"/>
                <a:ea typeface="Inter"/>
                <a:cs typeface="Inter"/>
                <a:sym typeface="Inter"/>
              </a:rPr>
              <a:t>Laval FA</a:t>
            </a:r>
            <a:r>
              <a:rPr lang="fr" sz="2400" dirty="0">
                <a:latin typeface="Inter"/>
                <a:ea typeface="Inter"/>
                <a:cs typeface="Inter"/>
                <a:sym typeface="Inter"/>
              </a:rPr>
              <a:t>		</a:t>
            </a:r>
            <a:r>
              <a:rPr lang="fr" sz="2400" dirty="0" smtClean="0">
                <a:latin typeface="Inter"/>
                <a:ea typeface="Inter"/>
                <a:cs typeface="Inter"/>
                <a:sym typeface="Inter"/>
              </a:rPr>
              <a:t>53</a:t>
            </a:r>
            <a:r>
              <a:rPr lang="fr" sz="2400" dirty="0"/>
              <a:t>	</a:t>
            </a:r>
            <a:r>
              <a:rPr lang="fr" sz="2400" dirty="0" smtClean="0"/>
              <a:t>Bronze</a:t>
            </a:r>
            <a:r>
              <a:rPr lang="fr" sz="2400" dirty="0"/>
              <a:t/>
            </a:r>
            <a:br>
              <a:rPr lang="fr" sz="2400" dirty="0"/>
            </a:br>
            <a:r>
              <a:rPr lang="fr" sz="2400" dirty="0" smtClean="0">
                <a:latin typeface="Inter"/>
                <a:ea typeface="Inter"/>
                <a:sym typeface="Inter"/>
              </a:rPr>
              <a:t>Thierry BIGNON	</a:t>
            </a:r>
            <a:r>
              <a:rPr lang="fr" sz="2400" dirty="0">
                <a:latin typeface="Inter"/>
                <a:ea typeface="Inter"/>
                <a:cs typeface="Inter"/>
                <a:sym typeface="Inter"/>
              </a:rPr>
              <a:t>	</a:t>
            </a:r>
            <a:r>
              <a:rPr lang="fr" sz="2400" dirty="0" smtClean="0">
                <a:latin typeface="Inter"/>
                <a:ea typeface="Inter"/>
                <a:cs typeface="Inter"/>
                <a:sym typeface="Inter"/>
              </a:rPr>
              <a:t>Mezières</a:t>
            </a:r>
            <a:r>
              <a:rPr lang="fr" sz="2400" dirty="0">
                <a:latin typeface="Inter"/>
                <a:ea typeface="Inter"/>
                <a:cs typeface="Inter"/>
                <a:sym typeface="Inter"/>
              </a:rPr>
              <a:t>		</a:t>
            </a:r>
            <a:r>
              <a:rPr lang="fr" sz="2400" dirty="0" smtClean="0">
                <a:latin typeface="Inter"/>
                <a:ea typeface="Inter"/>
                <a:cs typeface="Inter"/>
                <a:sym typeface="Inter"/>
              </a:rPr>
              <a:t>72	</a:t>
            </a:r>
            <a:r>
              <a:rPr lang="fr" sz="2400" dirty="0" smtClean="0"/>
              <a:t>Bronze</a:t>
            </a:r>
            <a:r>
              <a:rPr lang="fr" sz="2400" dirty="0"/>
              <a:t/>
            </a:r>
            <a:br>
              <a:rPr lang="fr" sz="2400" dirty="0"/>
            </a:br>
            <a:r>
              <a:rPr lang="fr-FR" sz="2400" dirty="0" smtClean="0">
                <a:latin typeface="Inter"/>
                <a:ea typeface="Inter"/>
                <a:sym typeface="Inter"/>
              </a:rPr>
              <a:t>Patrick CHÂTEAU	</a:t>
            </a:r>
            <a:r>
              <a:rPr lang="fr-FR" sz="2400" dirty="0">
                <a:latin typeface="Inter"/>
                <a:ea typeface="Inter"/>
                <a:sym typeface="Inter"/>
              </a:rPr>
              <a:t>	</a:t>
            </a:r>
            <a:r>
              <a:rPr lang="fr-FR" sz="2400" dirty="0" smtClean="0">
                <a:latin typeface="Inter"/>
                <a:ea typeface="Inter"/>
                <a:sym typeface="Inter"/>
              </a:rPr>
              <a:t>Coulaines		72</a:t>
            </a:r>
            <a:r>
              <a:rPr lang="fr-FR" sz="2400" dirty="0"/>
              <a:t>	Bronze</a:t>
            </a:r>
            <a:br>
              <a:rPr lang="fr-FR" sz="2400" dirty="0"/>
            </a:br>
            <a:r>
              <a:rPr lang="fr-FR" sz="2400" dirty="0" smtClean="0">
                <a:latin typeface="Inter"/>
                <a:ea typeface="Inter"/>
                <a:sym typeface="Inter"/>
              </a:rPr>
              <a:t>Patrick GAUDEMER	</a:t>
            </a:r>
            <a:r>
              <a:rPr lang="fr-FR" sz="2400" dirty="0">
                <a:latin typeface="Inter"/>
                <a:ea typeface="Inter"/>
                <a:sym typeface="Inter"/>
              </a:rPr>
              <a:t>	</a:t>
            </a:r>
            <a:r>
              <a:rPr lang="fr-FR" sz="2400" dirty="0" smtClean="0">
                <a:latin typeface="Inter"/>
                <a:ea typeface="Inter"/>
                <a:sym typeface="Inter"/>
              </a:rPr>
              <a:t>St </a:t>
            </a:r>
            <a:r>
              <a:rPr lang="fr-FR" sz="2400" dirty="0" err="1" smtClean="0">
                <a:latin typeface="Inter"/>
                <a:ea typeface="Inter"/>
                <a:sym typeface="Inter"/>
              </a:rPr>
              <a:t>Pavace</a:t>
            </a:r>
            <a:r>
              <a:rPr lang="fr-FR" sz="2400" dirty="0" smtClean="0">
                <a:latin typeface="Inter"/>
                <a:ea typeface="Inter"/>
                <a:sym typeface="Inter"/>
              </a:rPr>
              <a:t>/Neuville	72</a:t>
            </a:r>
            <a:r>
              <a:rPr lang="fr-FR" sz="2400" dirty="0"/>
              <a:t>	</a:t>
            </a:r>
            <a:r>
              <a:rPr lang="fr-FR" sz="2400" dirty="0" smtClean="0"/>
              <a:t>Bronze</a:t>
            </a:r>
            <a:br>
              <a:rPr lang="fr-FR" sz="2400" dirty="0" smtClean="0"/>
            </a:br>
            <a:r>
              <a:rPr lang="fr-FR" sz="2400" dirty="0" smtClean="0">
                <a:latin typeface="Inter" panose="020B0604020202020204" charset="0"/>
                <a:ea typeface="Inter" panose="020B0604020202020204" charset="0"/>
              </a:rPr>
              <a:t>Bruno GAUSSERAN		St </a:t>
            </a:r>
            <a:r>
              <a:rPr lang="fr-FR" sz="2400" dirty="0" err="1" smtClean="0">
                <a:latin typeface="Inter" panose="020B0604020202020204" charset="0"/>
                <a:ea typeface="Inter" panose="020B0604020202020204" charset="0"/>
              </a:rPr>
              <a:t>Pavace</a:t>
            </a:r>
            <a:r>
              <a:rPr lang="fr-FR" sz="2400" dirty="0" smtClean="0">
                <a:latin typeface="Inter" panose="020B0604020202020204" charset="0"/>
                <a:ea typeface="Inter" panose="020B0604020202020204" charset="0"/>
              </a:rPr>
              <a:t>/Neuville	72	</a:t>
            </a:r>
            <a:r>
              <a:rPr lang="fr-FR" sz="2400" dirty="0" smtClean="0">
                <a:latin typeface="Inter Black" panose="020B0604020202020204" charset="0"/>
                <a:ea typeface="Inter Black" panose="020B0604020202020204" charset="0"/>
              </a:rPr>
              <a:t>Bronze</a:t>
            </a:r>
            <a:br>
              <a:rPr lang="fr-FR" sz="2400" dirty="0" smtClean="0">
                <a:latin typeface="Inter Black" panose="020B0604020202020204" charset="0"/>
                <a:ea typeface="Inter Black" panose="020B0604020202020204" charset="0"/>
              </a:rPr>
            </a:br>
            <a:r>
              <a:rPr lang="fr-FR" sz="2400" dirty="0" smtClean="0">
                <a:latin typeface="Inter" panose="020B0604020202020204" charset="0"/>
                <a:ea typeface="Inter" panose="020B0604020202020204" charset="0"/>
              </a:rPr>
              <a:t>Janick GUY			Château du Loir</a:t>
            </a:r>
            <a:r>
              <a:rPr lang="fr-FR" sz="2400" dirty="0" smtClean="0">
                <a:latin typeface="Inter Black" panose="020B0604020202020204" charset="0"/>
                <a:ea typeface="Inter Black" panose="020B0604020202020204" charset="0"/>
              </a:rPr>
              <a:t>	</a:t>
            </a:r>
            <a:r>
              <a:rPr lang="fr-FR" sz="2400" dirty="0" smtClean="0">
                <a:latin typeface="Inter" panose="020B0604020202020204" charset="0"/>
                <a:ea typeface="Inter" panose="020B0604020202020204" charset="0"/>
              </a:rPr>
              <a:t>72</a:t>
            </a:r>
            <a:r>
              <a:rPr lang="fr-FR" sz="2400" dirty="0" smtClean="0">
                <a:latin typeface="Inter Black" panose="020B0604020202020204" charset="0"/>
                <a:ea typeface="Inter Black" panose="020B0604020202020204" charset="0"/>
              </a:rPr>
              <a:t>	Bronze</a:t>
            </a:r>
            <a:br>
              <a:rPr lang="fr-FR" sz="2400" dirty="0" smtClean="0">
                <a:latin typeface="Inter Black" panose="020B0604020202020204" charset="0"/>
                <a:ea typeface="Inter Black" panose="020B0604020202020204" charset="0"/>
              </a:rPr>
            </a:br>
            <a:endParaRPr sz="2400" dirty="0">
              <a:latin typeface="Inter Black" panose="020B0604020202020204" charset="0"/>
              <a:ea typeface="Inter Black" panose="020B060402020202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7ba7cfc28_1_21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Point financier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7ba7cfc28_1_5"/>
          <p:cNvSpPr txBox="1">
            <a:spLocks noGrp="1"/>
          </p:cNvSpPr>
          <p:nvPr>
            <p:ph type="title"/>
          </p:nvPr>
        </p:nvSpPr>
        <p:spPr>
          <a:xfrm>
            <a:off x="311700" y="29000"/>
            <a:ext cx="8520600" cy="51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fr" sz="2400" dirty="0"/>
              <a:t>Compte de résultat </a:t>
            </a:r>
            <a:r>
              <a:rPr lang="fr" sz="2400" dirty="0" smtClean="0"/>
              <a:t>2022 </a:t>
            </a:r>
            <a:endParaRPr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480225"/>
            <a:ext cx="8389514" cy="4559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ae27515c6_0_689"/>
          <p:cNvSpPr txBox="1">
            <a:spLocks noGrp="1"/>
          </p:cNvSpPr>
          <p:nvPr>
            <p:ph type="title"/>
          </p:nvPr>
        </p:nvSpPr>
        <p:spPr>
          <a:xfrm>
            <a:off x="311700" y="29000"/>
            <a:ext cx="8520600" cy="53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None/>
            </a:pPr>
            <a:r>
              <a:rPr lang="fr" sz="2400" dirty="0"/>
              <a:t>Bilan </a:t>
            </a:r>
            <a:r>
              <a:rPr lang="fr" sz="2400" dirty="0" smtClean="0"/>
              <a:t>2022</a:t>
            </a:r>
            <a:endParaRPr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1" y="488585"/>
            <a:ext cx="8907177" cy="45439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>
            <a:spLocks noGrp="1"/>
          </p:cNvSpPr>
          <p:nvPr>
            <p:ph type="ctrTitle"/>
          </p:nvPr>
        </p:nvSpPr>
        <p:spPr>
          <a:xfrm>
            <a:off x="2028650" y="15917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fr"/>
              <a:t>Lecture du rapport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fr"/>
              <a:t>des vérificateurs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fr"/>
              <a:t>aux comptes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18b94648e_0_76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Vote</a:t>
            </a:r>
            <a:endParaRPr/>
          </a:p>
        </p:txBody>
      </p:sp>
      <p:sp>
        <p:nvSpPr>
          <p:cNvPr id="294" name="Google Shape;294;gf18b94648e_0_76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dirty="0"/>
              <a:t>Compte de résultat </a:t>
            </a:r>
            <a:r>
              <a:rPr lang="fr" dirty="0" smtClean="0"/>
              <a:t>2022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dirty="0"/>
              <a:t>et Bilan </a:t>
            </a:r>
            <a:r>
              <a:rPr lang="fr" dirty="0" smtClean="0"/>
              <a:t>2022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sz="3000" dirty="0">
                <a:latin typeface="Roboto Thin"/>
                <a:ea typeface="Roboto Thin"/>
                <a:cs typeface="Roboto Thin"/>
                <a:sym typeface="Roboto Thin"/>
              </a:rPr>
              <a:t>(1er janvier au 31 décembre)</a:t>
            </a:r>
            <a:endParaRPr sz="3000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55589"/>
              </p:ext>
            </p:extLst>
          </p:nvPr>
        </p:nvGraphicFramePr>
        <p:xfrm>
          <a:off x="4114800" y="21859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1859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18b94648e_0_76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 dirty="0"/>
              <a:t>Vote</a:t>
            </a:r>
            <a:endParaRPr dirty="0"/>
          </a:p>
        </p:txBody>
      </p:sp>
      <p:sp>
        <p:nvSpPr>
          <p:cNvPr id="294" name="Google Shape;294;gf18b94648e_0_76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sz="3600" b="1" dirty="0" smtClean="0"/>
              <a:t>Tarifs 2023-2024</a:t>
            </a:r>
            <a:endParaRPr sz="3600" b="1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  <p:extLst>
      <p:ext uri="{BB962C8B-B14F-4D97-AF65-F5344CB8AC3E}">
        <p14:creationId xmlns:p14="http://schemas.microsoft.com/office/powerpoint/2010/main" val="372107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18b94648e_0_0"/>
          <p:cNvSpPr txBox="1">
            <a:spLocks noGrp="1"/>
          </p:cNvSpPr>
          <p:nvPr>
            <p:ph type="ctrTitle"/>
          </p:nvPr>
        </p:nvSpPr>
        <p:spPr>
          <a:xfrm>
            <a:off x="539431" y="460781"/>
            <a:ext cx="7959884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 dirty="0" smtClean="0"/>
              <a:t>Diffusion film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 dirty="0" smtClean="0"/>
              <a:t>Présentation ville de Cholet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53" y="102981"/>
            <a:ext cx="6193100" cy="49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89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14" y="144724"/>
            <a:ext cx="7044795" cy="48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92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68" y="334963"/>
            <a:ext cx="6788927" cy="42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07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24" y="503016"/>
            <a:ext cx="8016751" cy="41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7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18b94648e_0_88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Vote</a:t>
            </a:r>
            <a:endParaRPr/>
          </a:p>
        </p:txBody>
      </p:sp>
      <p:sp>
        <p:nvSpPr>
          <p:cNvPr id="307" name="Google Shape;307;gf18b94648e_0_88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dirty="0"/>
              <a:t>Budget prévisionnel </a:t>
            </a:r>
            <a:r>
              <a:rPr lang="fr" dirty="0" smtClean="0"/>
              <a:t>2024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sz="3000" dirty="0">
                <a:latin typeface="Roboto Thin"/>
                <a:ea typeface="Roboto Thin"/>
                <a:cs typeface="Roboto Thin"/>
                <a:sym typeface="Roboto Thin"/>
              </a:rPr>
              <a:t>(1er janvier au 31 décembre)</a:t>
            </a:r>
            <a:endParaRPr sz="3000" dirty="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ae27515c6_0_737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Réponses aux voeux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 sz="3966" i="1">
                <a:latin typeface="Inter"/>
                <a:ea typeface="Inter"/>
                <a:cs typeface="Inter"/>
                <a:sym typeface="Inter"/>
              </a:rPr>
              <a:t>Aucun voeu reçu</a:t>
            </a:r>
            <a:r>
              <a:rPr lang="fr" sz="5300"/>
              <a:t> </a:t>
            </a:r>
            <a:endParaRPr sz="53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18b94648e_0_104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 dirty="0"/>
              <a:t>Récompenses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97889" y="-62942"/>
            <a:ext cx="7453500" cy="1919451"/>
          </a:xfrm>
        </p:spPr>
        <p:txBody>
          <a:bodyPr>
            <a:normAutofit/>
          </a:bodyPr>
          <a:lstStyle/>
          <a:p>
            <a:r>
              <a:rPr lang="fr-FR" sz="4800" dirty="0" smtClean="0"/>
              <a:t>Clubs Labellisés</a:t>
            </a:r>
            <a:endParaRPr lang="fr-FR" sz="4800" dirty="0"/>
          </a:p>
        </p:txBody>
      </p:sp>
      <p:sp>
        <p:nvSpPr>
          <p:cNvPr id="3" name="ZoneTexte 2"/>
          <p:cNvSpPr txBox="1"/>
          <p:nvPr/>
        </p:nvSpPr>
        <p:spPr>
          <a:xfrm>
            <a:off x="353292" y="2118251"/>
            <a:ext cx="767379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1	Mamers		bon d’achat 	200 €</a:t>
            </a:r>
            <a:endParaRPr lang="fr-FR" sz="3200" dirty="0">
              <a:latin typeface="Inter" panose="020B0604020202020204" charset="0"/>
              <a:ea typeface="Inter" panose="020B0604020202020204" charset="0"/>
            </a:endParaRPr>
          </a:p>
          <a:p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2</a:t>
            </a:r>
            <a:r>
              <a:rPr lang="fr-FR" sz="3200" dirty="0">
                <a:latin typeface="Inter" panose="020B0604020202020204" charset="0"/>
                <a:ea typeface="Inter" panose="020B0604020202020204" charset="0"/>
              </a:rPr>
              <a:t>	</a:t>
            </a:r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La Ferrière</a:t>
            </a:r>
            <a:r>
              <a:rPr lang="fr-FR" sz="3200" dirty="0">
                <a:latin typeface="Inter" panose="020B0604020202020204" charset="0"/>
                <a:ea typeface="Inter" panose="020B0604020202020204" charset="0"/>
              </a:rPr>
              <a:t>	</a:t>
            </a:r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bon d’achat	100 €</a:t>
            </a:r>
            <a:endParaRPr lang="fr-FR" sz="3200" dirty="0"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20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326" y="940267"/>
            <a:ext cx="7453500" cy="1319419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i="1" dirty="0" smtClean="0"/>
              <a:t>Diplômes</a:t>
            </a:r>
            <a:r>
              <a:rPr lang="fr-FR" sz="4800" dirty="0" smtClean="0"/>
              <a:t> </a:t>
            </a:r>
            <a:br>
              <a:rPr lang="fr-FR" sz="4800" dirty="0" smtClean="0"/>
            </a:br>
            <a:r>
              <a:rPr lang="fr-FR" sz="4800" dirty="0" smtClean="0"/>
              <a:t>Clubs Formateurs</a:t>
            </a:r>
            <a:endParaRPr lang="fr-FR" sz="4800" dirty="0">
              <a:solidFill>
                <a:schemeClr val="bg2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4127" y="2208305"/>
            <a:ext cx="73966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1	LE MANS SARTHE TT</a:t>
            </a:r>
            <a:r>
              <a:rPr lang="fr-FR" sz="3200" dirty="0">
                <a:latin typeface="Inter" panose="020B0604020202020204" charset="0"/>
                <a:ea typeface="Inter" panose="020B0604020202020204" charset="0"/>
              </a:rPr>
              <a:t>	</a:t>
            </a:r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761 pts</a:t>
            </a:r>
            <a:endParaRPr lang="fr-FR" sz="3200" dirty="0">
              <a:latin typeface="Inter" panose="020B0604020202020204" charset="0"/>
              <a:ea typeface="Inter" panose="020B0604020202020204" charset="0"/>
            </a:endParaRPr>
          </a:p>
          <a:p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2</a:t>
            </a:r>
            <a:r>
              <a:rPr lang="fr-FR" sz="3200" dirty="0">
                <a:latin typeface="Inter" panose="020B0604020202020204" charset="0"/>
                <a:ea typeface="Inter" panose="020B0604020202020204" charset="0"/>
              </a:rPr>
              <a:t>	ROMAGNE(LA) - S.S.	</a:t>
            </a:r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704 pts</a:t>
            </a:r>
            <a:endParaRPr lang="fr-FR" sz="3200" dirty="0">
              <a:latin typeface="Inter" panose="020B0604020202020204" charset="0"/>
              <a:ea typeface="Inter" panose="020B0604020202020204" charset="0"/>
            </a:endParaRPr>
          </a:p>
          <a:p>
            <a:r>
              <a:rPr lang="fr-FR" sz="3200" dirty="0" smtClean="0">
                <a:latin typeface="Inter" panose="020B0604020202020204" charset="0"/>
                <a:ea typeface="Inter" panose="020B0604020202020204" charset="0"/>
              </a:rPr>
              <a:t>3	NANTES STJOSEPH	452 pts</a:t>
            </a:r>
            <a:endParaRPr lang="fr-FR" sz="2800" dirty="0"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53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5ae27515c6_0_663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Palmarès</a:t>
            </a:r>
            <a:endParaRPr/>
          </a:p>
        </p:txBody>
      </p:sp>
      <p:sp>
        <p:nvSpPr>
          <p:cNvPr id="376" name="Google Shape;376;g15ae27515c6_0_663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/>
              <a:t>Tous les résultats des joueurs ligériens sont à retrouver dans le Mag Bilan.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b="1"/>
              <a:t>Félicitations à tous les médaillés !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18b94648e_0_0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Mot d’accueil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de la municipalité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7403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18b94648e_0_47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Allocution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des personnalités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5ae27515c6_0_731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Allocution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du Comité Régional Olympique et Sportif</a:t>
            </a:r>
            <a:endParaRPr/>
          </a:p>
        </p:txBody>
      </p:sp>
      <p:sp>
        <p:nvSpPr>
          <p:cNvPr id="396" name="Google Shape;396;g15ae27515c6_0_731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/>
              <a:t>Serge Larcher - Vice-Président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5ae27515c6_0_725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Allocution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du Président de la FFTT</a:t>
            </a:r>
            <a:endParaRPr/>
          </a:p>
        </p:txBody>
      </p:sp>
      <p:sp>
        <p:nvSpPr>
          <p:cNvPr id="403" name="Google Shape;403;g15ae27515c6_0_725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/>
              <a:t>Gilles Erb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"/>
          <p:cNvSpPr txBox="1">
            <a:spLocks noGrp="1"/>
          </p:cNvSpPr>
          <p:nvPr>
            <p:ph type="title"/>
          </p:nvPr>
        </p:nvSpPr>
        <p:spPr>
          <a:xfrm>
            <a:off x="598100" y="1029075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6000"/>
              <a:buFont typeface="Trebuchet MS"/>
              <a:buNone/>
            </a:pPr>
            <a:r>
              <a:rPr lang="fr"/>
              <a:t>Merci de votre attention</a:t>
            </a:r>
            <a:endParaRPr/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18b94648e_0_68"/>
          <p:cNvSpPr txBox="1">
            <a:spLocks noGrp="1"/>
          </p:cNvSpPr>
          <p:nvPr>
            <p:ph type="title"/>
          </p:nvPr>
        </p:nvSpPr>
        <p:spPr>
          <a:xfrm>
            <a:off x="1650025" y="-1837550"/>
            <a:ext cx="745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Approbation</a:t>
            </a:r>
            <a:endParaRPr/>
          </a:p>
        </p:txBody>
      </p:sp>
      <p:sp>
        <p:nvSpPr>
          <p:cNvPr id="106" name="Google Shape;106;gf18b94648e_0_68"/>
          <p:cNvSpPr txBox="1">
            <a:spLocks noGrp="1"/>
          </p:cNvSpPr>
          <p:nvPr>
            <p:ph type="title" idx="2"/>
          </p:nvPr>
        </p:nvSpPr>
        <p:spPr>
          <a:xfrm>
            <a:off x="1650025" y="1316675"/>
            <a:ext cx="7228800" cy="3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dirty="0"/>
              <a:t>Procès verbal de l’Assemblée Générale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 dirty="0"/>
              <a:t>du </a:t>
            </a:r>
            <a:r>
              <a:rPr lang="fr" dirty="0" smtClean="0"/>
              <a:t>24 septembre 2022 </a:t>
            </a:r>
            <a:r>
              <a:rPr lang="fr" dirty="0"/>
              <a:t>à </a:t>
            </a:r>
            <a:r>
              <a:rPr lang="fr" dirty="0" smtClean="0"/>
              <a:t>Pornichet (44)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ctrTitle"/>
          </p:nvPr>
        </p:nvSpPr>
        <p:spPr>
          <a:xfrm>
            <a:off x="2028650" y="15917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fr"/>
              <a:t>Minute de silence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fr"/>
              <a:t>en mémoire des pongistes disparu(e)s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18b94648e_0_6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Allocution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du Président de la Ligue</a:t>
            </a:r>
            <a:endParaRPr/>
          </a:p>
        </p:txBody>
      </p:sp>
      <p:sp>
        <p:nvSpPr>
          <p:cNvPr id="118" name="Google Shape;118;gf18b94648e_0_6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/>
              <a:t>Jean-René Chevalier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18b94648e_0_12"/>
          <p:cNvSpPr txBox="1">
            <a:spLocks noGrp="1"/>
          </p:cNvSpPr>
          <p:nvPr>
            <p:ph type="ctrTitle"/>
          </p:nvPr>
        </p:nvSpPr>
        <p:spPr>
          <a:xfrm>
            <a:off x="917213" y="691025"/>
            <a:ext cx="66906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Allocution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200"/>
              <a:buFont typeface="Trebuchet MS"/>
              <a:buNone/>
            </a:pPr>
            <a:r>
              <a:rPr lang="fr"/>
              <a:t>du Secrétaire général</a:t>
            </a:r>
            <a:endParaRPr/>
          </a:p>
        </p:txBody>
      </p:sp>
      <p:sp>
        <p:nvSpPr>
          <p:cNvPr id="125" name="Google Shape;125;gf18b94648e_0_12"/>
          <p:cNvSpPr txBox="1">
            <a:spLocks noGrp="1"/>
          </p:cNvSpPr>
          <p:nvPr>
            <p:ph type="subTitle" idx="1"/>
          </p:nvPr>
        </p:nvSpPr>
        <p:spPr>
          <a:xfrm>
            <a:off x="916350" y="3533375"/>
            <a:ext cx="66906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fr"/>
              <a:t>Jean-Pierre Soulisse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7d9fb6186_1_0"/>
          <p:cNvSpPr txBox="1">
            <a:spLocks noGrp="1"/>
          </p:cNvSpPr>
          <p:nvPr>
            <p:ph type="title"/>
          </p:nvPr>
        </p:nvSpPr>
        <p:spPr>
          <a:xfrm>
            <a:off x="860400" y="0"/>
            <a:ext cx="7971900" cy="10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Statistiques</a:t>
            </a:r>
            <a:endParaRPr/>
          </a:p>
        </p:txBody>
      </p:sp>
      <p:sp>
        <p:nvSpPr>
          <p:cNvPr id="132" name="Google Shape;132;g157d9fb6186_1_0"/>
          <p:cNvSpPr txBox="1">
            <a:spLocks noGrp="1"/>
          </p:cNvSpPr>
          <p:nvPr>
            <p:ph type="body" idx="1"/>
          </p:nvPr>
        </p:nvSpPr>
        <p:spPr>
          <a:xfrm>
            <a:off x="1826800" y="1804525"/>
            <a:ext cx="5095500" cy="21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hlink"/>
              </a:solidFill>
            </a:endParaRPr>
          </a:p>
        </p:txBody>
      </p:sp>
      <p:pic>
        <p:nvPicPr>
          <p:cNvPr id="133" name="Google Shape;133;g157d9fb618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304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B1B1B1"/>
      </a:dk1>
      <a:lt1>
        <a:srgbClr val="FFFFFF"/>
      </a:lt1>
      <a:dk2>
        <a:srgbClr val="434343"/>
      </a:dk2>
      <a:lt2>
        <a:srgbClr val="999999"/>
      </a:lt2>
      <a:accent1>
        <a:srgbClr val="009BC2"/>
      </a:accent1>
      <a:accent2>
        <a:srgbClr val="7B2F87"/>
      </a:accent2>
      <a:accent3>
        <a:srgbClr val="ABCC21"/>
      </a:accent3>
      <a:accent4>
        <a:srgbClr val="D23369"/>
      </a:accent4>
      <a:accent5>
        <a:srgbClr val="F06292"/>
      </a:accent5>
      <a:accent6>
        <a:srgbClr val="7890CD"/>
      </a:accent6>
      <a:hlink>
        <a:srgbClr val="000000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774</Words>
  <Application>Microsoft Office PowerPoint</Application>
  <PresentationFormat>Affichage à l'écran (16:9)</PresentationFormat>
  <Paragraphs>206</Paragraphs>
  <Slides>43</Slides>
  <Notes>36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4" baseType="lpstr">
      <vt:lpstr>Arial</vt:lpstr>
      <vt:lpstr>Trebuchet MS</vt:lpstr>
      <vt:lpstr>Roboto</vt:lpstr>
      <vt:lpstr>Inter</vt:lpstr>
      <vt:lpstr>Wingdings</vt:lpstr>
      <vt:lpstr>Inter Black</vt:lpstr>
      <vt:lpstr>Calibri</vt:lpstr>
      <vt:lpstr>Times New Roman</vt:lpstr>
      <vt:lpstr>Roboto Thin</vt:lpstr>
      <vt:lpstr>Geometric</vt:lpstr>
      <vt:lpstr>Adobe Acrobat Document</vt:lpstr>
      <vt:lpstr>Assemblées Générales Extraordinaire et ordinaire</vt:lpstr>
      <vt:lpstr>Mot d’accueil du club organisateur</vt:lpstr>
      <vt:lpstr>Diffusion film Présentation ville de Cholet</vt:lpstr>
      <vt:lpstr>Mot d’accueil de la municipalité</vt:lpstr>
      <vt:lpstr>Approbation</vt:lpstr>
      <vt:lpstr>Minute de silence en mémoire des pongistes disparu(e)s</vt:lpstr>
      <vt:lpstr>Allocution du Président de la Ligue</vt:lpstr>
      <vt:lpstr>Allocution du Secrétaire général</vt:lpstr>
      <vt:lpstr>Statistiques</vt:lpstr>
      <vt:lpstr>Rapport moral du secrétaire général</vt:lpstr>
      <vt:lpstr>Présentation de projets</vt:lpstr>
      <vt:lpstr>       De la détection à la performance </vt:lpstr>
      <vt:lpstr>La  place du dispositif dans l’organisation fédérale </vt:lpstr>
      <vt:lpstr>Présentation PowerPoint</vt:lpstr>
      <vt:lpstr>Présentation PowerPoint</vt:lpstr>
      <vt:lpstr>L’Equipe Technique Régionale </vt:lpstr>
      <vt:lpstr>Participation aux actions</vt:lpstr>
      <vt:lpstr>Le développement par la promotion</vt:lpstr>
      <vt:lpstr>Le développement par les pratiques</vt:lpstr>
      <vt:lpstr>Comment s’y prendre ? </vt:lpstr>
      <vt:lpstr>Remise du Mérite régional</vt:lpstr>
      <vt:lpstr>Mérite Régional 2022-2023</vt:lpstr>
      <vt:lpstr>Point financier</vt:lpstr>
      <vt:lpstr>Compte de résultat 2022 </vt:lpstr>
      <vt:lpstr>Bilan 2022</vt:lpstr>
      <vt:lpstr>Lecture du rapport  des vérificateurs aux comptes</vt:lpstr>
      <vt:lpstr>Vote</vt:lpstr>
      <vt:lpstr>Présentation PowerPoint</vt:lpstr>
      <vt:lpstr>Vote</vt:lpstr>
      <vt:lpstr>Présentation PowerPoint</vt:lpstr>
      <vt:lpstr>Présentation PowerPoint</vt:lpstr>
      <vt:lpstr>Présentation PowerPoint</vt:lpstr>
      <vt:lpstr>Présentation PowerPoint</vt:lpstr>
      <vt:lpstr>Vote</vt:lpstr>
      <vt:lpstr>Réponses aux voeux Aucun voeu reçu </vt:lpstr>
      <vt:lpstr>Récompenses</vt:lpstr>
      <vt:lpstr>Clubs Labellisés</vt:lpstr>
      <vt:lpstr>Diplômes  Clubs Formateurs</vt:lpstr>
      <vt:lpstr>Palmarès</vt:lpstr>
      <vt:lpstr>Allocution des personnalités</vt:lpstr>
      <vt:lpstr>Allocution du Comité Régional Olympique et Sportif</vt:lpstr>
      <vt:lpstr>Allocution du Président de la FFTT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ordinaire</dc:title>
  <dc:creator>POSTES04</dc:creator>
  <cp:lastModifiedBy>Compte Microsoft</cp:lastModifiedBy>
  <cp:revision>23</cp:revision>
  <cp:lastPrinted>2022-09-23T09:35:28Z</cp:lastPrinted>
  <dcterms:created xsi:type="dcterms:W3CDTF">2006-07-20T08:30:58Z</dcterms:created>
  <dcterms:modified xsi:type="dcterms:W3CDTF">2023-09-26T14:12:53Z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