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05613" cy="9944100"/>
  <p:embeddedFontLs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Inter Black" panose="020B0604020202020204" charset="0"/>
      <p:bold r:id="rId46"/>
    </p:embeddedFont>
    <p:embeddedFont>
      <p:font typeface="Roboto Thin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fTJB6Alh0G3EmAZJ8sJ1koNlC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772" y="0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770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7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18b94648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18b94648e_0_149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f18b94648e_0_149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04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18b94648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18b94648e_0_15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f18b94648e_0_15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26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7ba7cfc2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7ba7cfc28_1_1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f7ba7cfc28_1_1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6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8ce52c6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8ce52c6de_1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f8ce52c6de_1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66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8ce52c6d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8ce52c6de_1_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f8ce52c6de_1_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85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b4a0fc4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b4a0fc49d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cb4a0fc49d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99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b4a0fc4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b4a0fc49d_0_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cb4a0fc49d_0_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50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18b9464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18b94648e_0_35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f18b94648e_0_35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433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18b94648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18b94648e_0_4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f18b94648e_0_4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63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18b94648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18b94648e_0_1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18b94648e_0_1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42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18b9463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18b9463e4_0_1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f18b9463e4_0_1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6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7ba7cfc2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7ba7cfc28_1_27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f7ba7cfc28_1_27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802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7ba7cfc2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7ba7cfc28_1_3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f7ba7cfc28_1_3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609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18b94648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18b94648e_0_11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f18b94648e_0_11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924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7ba7cfc2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7ba7cfc28_1_2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f7ba7cfc28_1_2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337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1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7ba7cfc28_1_5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f7ba7cfc2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824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26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60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18b94648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18b94648e_0_7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f18b94648e_0_7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554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18b94648e_0_17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f18b94648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234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18b94648e_0_20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f18b94648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34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18b946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18b94648e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f18b94648e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328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18b94648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18b94648e_0_8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f18b94648e_0_8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709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18b94648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18b94648e_0_9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f18b94648e_0_94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200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18b94648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18b94648e_0_10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"/>
              <a:t>Commencer par Jacques Grolleau</a:t>
            </a:r>
            <a:endParaRPr/>
          </a:p>
        </p:txBody>
      </p:sp>
      <p:sp>
        <p:nvSpPr>
          <p:cNvPr id="319" name="Google Shape;319;gf18b94648e_0_104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12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33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909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18b94648e_0_19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34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f18b94648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gf18b94648e_0_19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259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18b94648e_0_21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35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f18b94648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f18b94648e_0_21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880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b504968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b5049681e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cb5049681e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08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18b94648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f18b94648e_0_12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f18b94648e_0_12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911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18b94648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f18b94648e_0_47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f18b94648e_0_47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05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18b94648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18b94648e_0_6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f18b94648e_0_6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41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18b9464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18b94648e_0_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f18b94648e_0_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96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18b9464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18b94648e_0_1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f18b94648e_0_1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59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18b94648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18b94648e_0_13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f18b94648e_0_134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8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18b94648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18b94648e_0_14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f18b94648e_0_14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28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7ba7cfc28_0_339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f7ba7cfc28_0_339"/>
          <p:cNvSpPr txBox="1">
            <a:spLocks noGrp="1"/>
          </p:cNvSpPr>
          <p:nvPr>
            <p:ph type="subTitle" idx="1"/>
          </p:nvPr>
        </p:nvSpPr>
        <p:spPr>
          <a:xfrm>
            <a:off x="2028650" y="3873350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gf7ba7cfc28_0_339"/>
          <p:cNvSpPr txBox="1">
            <a:spLocks noGrp="1"/>
          </p:cNvSpPr>
          <p:nvPr>
            <p:ph type="sldNum" idx="12"/>
          </p:nvPr>
        </p:nvSpPr>
        <p:spPr>
          <a:xfrm>
            <a:off x="83080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17" name="Google Shape;17;gf7ba7cfc28_0_339"/>
          <p:cNvCxnSpPr/>
          <p:nvPr/>
        </p:nvCxnSpPr>
        <p:spPr>
          <a:xfrm>
            <a:off x="-18600" y="3823775"/>
            <a:ext cx="9181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gf7ba7cfc28_0_339"/>
          <p:cNvSpPr/>
          <p:nvPr/>
        </p:nvSpPr>
        <p:spPr>
          <a:xfrm>
            <a:off x="-7900" y="-15800"/>
            <a:ext cx="9144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gf7ba7cfc28_0_339"/>
          <p:cNvSpPr/>
          <p:nvPr/>
        </p:nvSpPr>
        <p:spPr>
          <a:xfrm>
            <a:off x="1575050" y="-540900"/>
            <a:ext cx="4536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gf7ba7cfc28_0_339"/>
          <p:cNvSpPr/>
          <p:nvPr/>
        </p:nvSpPr>
        <p:spPr>
          <a:xfrm rot="5400000">
            <a:off x="6465200" y="2492700"/>
            <a:ext cx="51837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7ba7cfc28_0_39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68" name="Google Shape;68;gf7ba7cfc28_0_39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7ba7cfc28_0_40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7ba7cfc28_0_411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5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f7ba7cfc28_0_4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f7ba7cfc28_0_411"/>
          <p:cNvSpPr txBox="1">
            <a:spLocks noGrp="1"/>
          </p:cNvSpPr>
          <p:nvPr>
            <p:ph type="dt" idx="10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f7ba7cfc28_0_411"/>
          <p:cNvSpPr txBox="1">
            <a:spLocks noGrp="1"/>
          </p:cNvSpPr>
          <p:nvPr>
            <p:ph type="ftr" idx="11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f7ba7cfc28_0_411"/>
          <p:cNvSpPr txBox="1">
            <a:spLocks noGrp="1"/>
          </p:cNvSpPr>
          <p:nvPr>
            <p:ph type="sldNum" idx="12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7ba7cfc28_0_417"/>
          <p:cNvSpPr txBox="1">
            <a:spLocks noGrp="1"/>
          </p:cNvSpPr>
          <p:nvPr>
            <p:ph type="body" idx="1"/>
          </p:nvPr>
        </p:nvSpPr>
        <p:spPr>
          <a:xfrm>
            <a:off x="2438400" y="171450"/>
            <a:ext cx="6400800" cy="4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marL="914400" lvl="1" indent="-342900" algn="l" rtl="0">
              <a:spcBef>
                <a:spcPts val="325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gf7ba7cfc28_0_417"/>
          <p:cNvSpPr txBox="1">
            <a:spLocks noGrp="1"/>
          </p:cNvSpPr>
          <p:nvPr>
            <p:ph type="dt" idx="10"/>
          </p:nvPr>
        </p:nvSpPr>
        <p:spPr>
          <a:xfrm>
            <a:off x="152400" y="4686300"/>
            <a:ext cx="1901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f7ba7cfc28_0_41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f7ba7cfc28_0_417"/>
          <p:cNvSpPr txBox="1">
            <a:spLocks noGrp="1"/>
          </p:cNvSpPr>
          <p:nvPr>
            <p:ph type="sldNum" idx="12"/>
          </p:nvPr>
        </p:nvSpPr>
        <p:spPr>
          <a:xfrm>
            <a:off x="6934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f18b9463e4_0_8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gf18b9463e4_0_8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gf18b9463e4_0_8"/>
          <p:cNvSpPr txBox="1">
            <a:spLocks noGrp="1"/>
          </p:cNvSpPr>
          <p:nvPr>
            <p:ph type="sldNum" idx="12"/>
          </p:nvPr>
        </p:nvSpPr>
        <p:spPr>
          <a:xfrm>
            <a:off x="83080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25" name="Google Shape;25;gf18b9463e4_0_8"/>
          <p:cNvCxnSpPr/>
          <p:nvPr/>
        </p:nvCxnSpPr>
        <p:spPr>
          <a:xfrm rot="-5400000">
            <a:off x="3784225" y="1580600"/>
            <a:ext cx="9181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gf18b9463e4_0_8"/>
          <p:cNvSpPr/>
          <p:nvPr/>
        </p:nvSpPr>
        <p:spPr>
          <a:xfrm rot="5400000">
            <a:off x="-2520700" y="2492700"/>
            <a:ext cx="51837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f18b9463e4_0_8"/>
          <p:cNvSpPr/>
          <p:nvPr/>
        </p:nvSpPr>
        <p:spPr>
          <a:xfrm rot="5400000" flipH="1">
            <a:off x="4494500" y="-1552675"/>
            <a:ext cx="561600" cy="9566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f7ba7cfc28_0_349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f7ba7cfc28_0_3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31" name="Google Shape;31;gf7ba7cfc28_0_349"/>
          <p:cNvCxnSpPr/>
          <p:nvPr/>
        </p:nvCxnSpPr>
        <p:spPr>
          <a:xfrm>
            <a:off x="-18600" y="3907475"/>
            <a:ext cx="9181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gf7ba7cfc28_0_349"/>
          <p:cNvSpPr/>
          <p:nvPr/>
        </p:nvSpPr>
        <p:spPr>
          <a:xfrm>
            <a:off x="8051625" y="0"/>
            <a:ext cx="5487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f7ba7cfc28_0_349"/>
          <p:cNvSpPr/>
          <p:nvPr/>
        </p:nvSpPr>
        <p:spPr>
          <a:xfrm>
            <a:off x="0" y="0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gf7ba7cfc28_0_3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699" y="93875"/>
            <a:ext cx="1664667" cy="7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1">
  <p:cSld name="SECTION_HEADER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18b94648e_0_5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f18b94648e_0_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38" name="Google Shape;38;gf18b94648e_0_58"/>
          <p:cNvCxnSpPr/>
          <p:nvPr/>
        </p:nvCxnSpPr>
        <p:spPr>
          <a:xfrm>
            <a:off x="-18600" y="1240475"/>
            <a:ext cx="9181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gf18b94648e_0_58"/>
          <p:cNvSpPr/>
          <p:nvPr/>
        </p:nvSpPr>
        <p:spPr>
          <a:xfrm rot="10800000" flipH="1">
            <a:off x="1041225" y="-987300"/>
            <a:ext cx="548700" cy="6138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f18b94648e_0_58"/>
          <p:cNvSpPr/>
          <p:nvPr/>
        </p:nvSpPr>
        <p:spPr>
          <a:xfrm>
            <a:off x="8954400" y="24225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f18b94648e_0_58"/>
          <p:cNvSpPr/>
          <p:nvPr/>
        </p:nvSpPr>
        <p:spPr>
          <a:xfrm>
            <a:off x="8954400" y="0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f18b94648e_0_5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f7ba7cfc28_0_358"/>
          <p:cNvSpPr/>
          <p:nvPr/>
        </p:nvSpPr>
        <p:spPr>
          <a:xfrm>
            <a:off x="89100" y="89100"/>
            <a:ext cx="8965800" cy="49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f7ba7cfc28_0_3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f7ba7cfc28_0_35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f7ba7cfc28_0_358"/>
          <p:cNvSpPr txBox="1">
            <a:spLocks noGrp="1"/>
          </p:cNvSpPr>
          <p:nvPr>
            <p:ph type="sldNum" idx="12"/>
          </p:nvPr>
        </p:nvSpPr>
        <p:spPr>
          <a:xfrm>
            <a:off x="8411556" y="45688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1">
  <p:cSld name="TITLE_AND_BODY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7ba7cfc28_0_430"/>
          <p:cNvSpPr/>
          <p:nvPr/>
        </p:nvSpPr>
        <p:spPr>
          <a:xfrm>
            <a:off x="0" y="1070175"/>
            <a:ext cx="9144000" cy="40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f7ba7cfc28_0_43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f7ba7cfc28_0_430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f7ba7cfc28_0_430"/>
          <p:cNvSpPr txBox="1">
            <a:spLocks noGrp="1"/>
          </p:cNvSpPr>
          <p:nvPr>
            <p:ph type="sldNum" idx="12"/>
          </p:nvPr>
        </p:nvSpPr>
        <p:spPr>
          <a:xfrm>
            <a:off x="8411556" y="45688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3" name="Google Shape;53;gf7ba7cfc28_0_430"/>
          <p:cNvSpPr/>
          <p:nvPr/>
        </p:nvSpPr>
        <p:spPr>
          <a:xfrm>
            <a:off x="311700" y="-971700"/>
            <a:ext cx="548700" cy="2417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7ba7cfc28_0_36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gf7ba7cfc28_0_36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gf7ba7cfc28_0_3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8" name="Google Shape;58;gf7ba7cfc28_0_36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ba7cfc28_0_37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gf7ba7cfc28_0_37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7ba7cfc28_0_3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gf7ba7cfc28_0_376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gf7ba7cfc28_0_37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7ba7cfc28_0_3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11" name="Google Shape;11;gf7ba7cfc28_0_3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  <a:defRPr sz="23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f7ba7cfc28_0_3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2028650" y="3873350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Samedi 16 octobre 2021 - Beaufou (85)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500"/>
              <a:t>Assemblée générale ordinaire</a:t>
            </a:r>
            <a:endParaRPr sz="5500"/>
          </a:p>
        </p:txBody>
      </p:sp>
      <p:sp>
        <p:nvSpPr>
          <p:cNvPr id="89" name="Google Shape;89;p1"/>
          <p:cNvSpPr/>
          <p:nvPr/>
        </p:nvSpPr>
        <p:spPr>
          <a:xfrm>
            <a:off x="6125950" y="447175"/>
            <a:ext cx="2323800" cy="114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>
            <a:off x="6107225" y="446900"/>
            <a:ext cx="194700" cy="176375"/>
            <a:chOff x="6107225" y="446900"/>
            <a:chExt cx="194700" cy="176375"/>
          </a:xfrm>
        </p:grpSpPr>
        <p:cxnSp>
          <p:nvCxnSpPr>
            <p:cNvPr id="91" name="Google Shape;91;p1"/>
            <p:cNvCxnSpPr/>
            <p:nvPr/>
          </p:nvCxnSpPr>
          <p:spPr>
            <a:xfrm rot="10800000">
              <a:off x="6125950" y="447175"/>
              <a:ext cx="0" cy="1761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1"/>
            <p:cNvCxnSpPr/>
            <p:nvPr/>
          </p:nvCxnSpPr>
          <p:spPr>
            <a:xfrm>
              <a:off x="6107225" y="446900"/>
              <a:ext cx="194700" cy="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3" name="Google Shape;93;p1"/>
          <p:cNvGrpSpPr/>
          <p:nvPr/>
        </p:nvGrpSpPr>
        <p:grpSpPr>
          <a:xfrm rot="10800000">
            <a:off x="8271725" y="1415350"/>
            <a:ext cx="194700" cy="176375"/>
            <a:chOff x="6107225" y="446900"/>
            <a:chExt cx="194700" cy="176375"/>
          </a:xfrm>
        </p:grpSpPr>
        <p:cxnSp>
          <p:nvCxnSpPr>
            <p:cNvPr id="94" name="Google Shape;94;p1"/>
            <p:cNvCxnSpPr/>
            <p:nvPr/>
          </p:nvCxnSpPr>
          <p:spPr>
            <a:xfrm rot="10800000">
              <a:off x="6125950" y="447175"/>
              <a:ext cx="0" cy="1761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"/>
            <p:cNvCxnSpPr/>
            <p:nvPr/>
          </p:nvCxnSpPr>
          <p:spPr>
            <a:xfrm>
              <a:off x="6107225" y="446900"/>
              <a:ext cx="194700" cy="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6" name="Google Shape;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675" y="560475"/>
            <a:ext cx="2105073" cy="9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8b94648e_0_149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sur le plan de relance</a:t>
            </a:r>
            <a:endParaRPr/>
          </a:p>
        </p:txBody>
      </p:sp>
      <p:sp>
        <p:nvSpPr>
          <p:cNvPr id="158" name="Google Shape;158;gf18b94648e_0_149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Près de 140 000€ pour soutenir les clubs</a:t>
            </a:r>
            <a:endParaRPr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Des actions construites dans une démarche participative</a:t>
            </a:r>
            <a:endParaRPr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Un poste de Responsable du Développement et de la Communication créé pour accompagner les actions des  comités départementaux et des clubs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18b94648e_0_156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constat personnel</a:t>
            </a:r>
            <a:endParaRPr/>
          </a:p>
        </p:txBody>
      </p:sp>
      <p:sp>
        <p:nvSpPr>
          <p:cNvPr id="165" name="Google Shape;165;gf18b94648e_0_156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Des débuts difficiles à cause de la crise sanitaire, mais aussi des satisfactions</a:t>
            </a:r>
            <a:endParaRPr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Arrivant d’une autre ligue j’ai trouvé une équipe très soudée au niveau des élus avec beaucoup de compétences et des salariés très impliqués et très disponibles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/>
              <a:t>Merci aux représentants des clubs et des comités pour votre envie d’avancer et votre soutien.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ba7cfc28_1_13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projets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8ce52c6de_1_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Structures Régionales Associées (SRA)</a:t>
            </a:r>
            <a:endParaRPr/>
          </a:p>
        </p:txBody>
      </p:sp>
      <p:pic>
        <p:nvPicPr>
          <p:cNvPr id="178" name="Google Shape;178;gf8ce52c6d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025" y="1860975"/>
            <a:ext cx="2750850" cy="22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f8ce52c6de_1_0"/>
          <p:cNvSpPr txBox="1">
            <a:spLocks noGrp="1"/>
          </p:cNvSpPr>
          <p:nvPr>
            <p:ph type="body" idx="1"/>
          </p:nvPr>
        </p:nvSpPr>
        <p:spPr>
          <a:xfrm>
            <a:off x="310600" y="1445400"/>
            <a:ext cx="58704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 SRA en complément du Pôle Espoirs :</a:t>
            </a:r>
            <a:endParaRPr/>
          </a:p>
          <a:p>
            <a:pPr marL="457200" lvl="0" indent="-36369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fr"/>
              <a:t>Dispositif d’accès à la performance territorialement bien réparti </a:t>
            </a:r>
            <a:endParaRPr/>
          </a:p>
          <a:p>
            <a:pPr marL="457200" lvl="0" indent="-3636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fr"/>
              <a:t>Contexte de réduction des listes et de concentration des moyens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A partir de ces SRA la dynamique de formation des joueurs(euses) et le suivi de l’encadrement sera un objectif majeur pour la fin d’Olympiade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8ce52c6de_1_6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détection - Ping Kids 2024 </a:t>
            </a:r>
            <a:endParaRPr/>
          </a:p>
        </p:txBody>
      </p:sp>
      <p:sp>
        <p:nvSpPr>
          <p:cNvPr id="186" name="Google Shape;186;gf8ce52c6de_1_6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amont de la performance et pour alimenter régulièrement les structures la gestion des dispositifs de détection et de suivi des jeunes joueurs(euses) repérées est indispensable.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Un nombre de clubs encore insuffisant s’engage dans ce programme nous veillerons à mobiliser davantage par le biais des éducateurs.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b4a0fc49d_0_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Point d’étape sur le Projet d’Olympiade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Développement</a:t>
            </a:r>
            <a:endParaRPr/>
          </a:p>
        </p:txBody>
      </p:sp>
      <p:sp>
        <p:nvSpPr>
          <p:cNvPr id="193" name="Google Shape;193;gcb4a0fc49d_0_0"/>
          <p:cNvSpPr/>
          <p:nvPr/>
        </p:nvSpPr>
        <p:spPr>
          <a:xfrm>
            <a:off x="2753575" y="3343825"/>
            <a:ext cx="36366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cb4a0fc49d_0_0"/>
          <p:cNvSpPr txBox="1">
            <a:spLocks noGrp="1"/>
          </p:cNvSpPr>
          <p:nvPr>
            <p:ph type="body" idx="1"/>
          </p:nvPr>
        </p:nvSpPr>
        <p:spPr>
          <a:xfrm>
            <a:off x="311700" y="1647575"/>
            <a:ext cx="8520600" cy="3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" sz="2327"/>
              <a:t>2 nécessités  :</a:t>
            </a:r>
            <a:endParaRPr sz="2327"/>
          </a:p>
          <a:p>
            <a:pPr marL="457200" lvl="0" indent="-376396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328"/>
              <a:buChar char="●"/>
            </a:pPr>
            <a:r>
              <a:rPr lang="fr" sz="2327"/>
              <a:t>développer une offre vers une pratique plus “libre”</a:t>
            </a:r>
            <a:endParaRPr sz="2327"/>
          </a:p>
          <a:p>
            <a:pPr marL="457200" lvl="0" indent="-37639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28"/>
              <a:buChar char="●"/>
            </a:pPr>
            <a:r>
              <a:rPr lang="fr" sz="2327"/>
              <a:t>adapter l’offre vers un public “élargi”</a:t>
            </a:r>
            <a:endParaRPr sz="232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r" sz="2327"/>
              <a:t>Qui questionnent notre politique de licenciation et d’accueil</a:t>
            </a:r>
            <a:endParaRPr sz="2327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r" sz="2327" b="1">
                <a:solidFill>
                  <a:schemeClr val="lt1"/>
                </a:solidFill>
              </a:rPr>
              <a:t>UN CLUB = UN PROJET</a:t>
            </a:r>
            <a:endParaRPr sz="2327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r" sz="2327"/>
              <a:t>La Ligue et les Comités Départementaux en soutien : Proxiping</a:t>
            </a:r>
            <a:endParaRPr sz="232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fr" sz="2327"/>
              <a:t>Prochaine étape : GPD Mardi 2 Novembre</a:t>
            </a:r>
            <a:endParaRPr sz="232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127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b4a0fc49d_0_6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Point d’étape sur le Projet d’Olympiade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</a:t>
            </a:r>
            <a:endParaRPr/>
          </a:p>
        </p:txBody>
      </p:sp>
      <p:sp>
        <p:nvSpPr>
          <p:cNvPr id="201" name="Google Shape;201;gcb4a0fc49d_0_6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Quels besoins et quelles offres de formation ?</a:t>
            </a:r>
            <a:endParaRPr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Des thèmes évoqués pour les </a:t>
            </a:r>
            <a:r>
              <a:rPr lang="fr" b="1"/>
              <a:t>dirigeants </a:t>
            </a:r>
            <a:r>
              <a:rPr lang="fr"/>
              <a:t>où tout est à construire : accueillir, fidéliser, structurer, fédérer, financer, ...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 b="1"/>
              <a:t>Arbitres </a:t>
            </a:r>
            <a:r>
              <a:rPr lang="fr"/>
              <a:t>et </a:t>
            </a:r>
            <a:r>
              <a:rPr lang="fr" b="1"/>
              <a:t>Techniciens </a:t>
            </a:r>
            <a:r>
              <a:rPr lang="fr"/>
              <a:t>: renforcer la formation continue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 b="1"/>
              <a:t>Salariés </a:t>
            </a:r>
            <a:r>
              <a:rPr lang="fr"/>
              <a:t>: adapter les compétences notamment au numérique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Prochaine étape : CREF 2è quinzaine de Novembre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18b94648e_0_35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ANS &amp; Services civiques</a:t>
            </a:r>
            <a:endParaRPr/>
          </a:p>
        </p:txBody>
      </p:sp>
      <p:sp>
        <p:nvSpPr>
          <p:cNvPr id="208" name="Google Shape;208;gf18b94648e_0_35"/>
          <p:cNvSpPr txBox="1">
            <a:spLocks noGrp="1"/>
          </p:cNvSpPr>
          <p:nvPr>
            <p:ph type="body" idx="1"/>
          </p:nvPr>
        </p:nvSpPr>
        <p:spPr>
          <a:xfrm>
            <a:off x="4572000" y="1339625"/>
            <a:ext cx="3781200" cy="15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2 dispositifs de soutien</a:t>
            </a:r>
            <a:endParaRPr/>
          </a:p>
        </p:txBody>
      </p:sp>
      <p:pic>
        <p:nvPicPr>
          <p:cNvPr id="209" name="Google Shape;209;gf18b94648e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483" y="3236025"/>
            <a:ext cx="5639093" cy="16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f18b94648e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475" y="4070650"/>
            <a:ext cx="1818950" cy="8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f18b94648e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09" y="1606350"/>
            <a:ext cx="2785839" cy="15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f18b94648e_0_35"/>
          <p:cNvSpPr/>
          <p:nvPr/>
        </p:nvSpPr>
        <p:spPr>
          <a:xfrm>
            <a:off x="313325" y="4073400"/>
            <a:ext cx="2785800" cy="107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Gaël Charrier : </a:t>
            </a:r>
            <a:r>
              <a:rPr lang="fr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g.charrier@pdltt.org</a:t>
            </a:r>
            <a:r>
              <a:rPr lang="f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lang="fr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06 61 52 63 22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18b94648e_0_41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Été ping &amp; perspectives</a:t>
            </a:r>
            <a:endParaRPr/>
          </a:p>
        </p:txBody>
      </p:sp>
      <p:sp>
        <p:nvSpPr>
          <p:cNvPr id="219" name="Google Shape;219;gf18b94648e_0_41"/>
          <p:cNvSpPr txBox="1">
            <a:spLocks noGrp="1"/>
          </p:cNvSpPr>
          <p:nvPr>
            <p:ph type="body" idx="1"/>
          </p:nvPr>
        </p:nvSpPr>
        <p:spPr>
          <a:xfrm>
            <a:off x="531550" y="2796500"/>
            <a:ext cx="13674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clubs</a:t>
            </a:r>
            <a:br>
              <a:rPr lang="fr"/>
            </a:br>
            <a:r>
              <a:rPr lang="fr"/>
              <a:t>inscrits</a:t>
            </a:r>
            <a:endParaRPr/>
          </a:p>
        </p:txBody>
      </p:sp>
      <p:sp>
        <p:nvSpPr>
          <p:cNvPr id="220" name="Google Shape;220;gf18b94648e_0_41"/>
          <p:cNvSpPr txBox="1">
            <a:spLocks noGrp="1"/>
          </p:cNvSpPr>
          <p:nvPr>
            <p:ph type="body" idx="1"/>
          </p:nvPr>
        </p:nvSpPr>
        <p:spPr>
          <a:xfrm>
            <a:off x="2271950" y="2796500"/>
            <a:ext cx="21135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actions déclarées</a:t>
            </a:r>
            <a:endParaRPr/>
          </a:p>
        </p:txBody>
      </p:sp>
      <p:sp>
        <p:nvSpPr>
          <p:cNvPr id="221" name="Google Shape;221;gf18b94648e_0_41"/>
          <p:cNvSpPr txBox="1">
            <a:spLocks noGrp="1"/>
          </p:cNvSpPr>
          <p:nvPr>
            <p:ph type="body" idx="1"/>
          </p:nvPr>
        </p:nvSpPr>
        <p:spPr>
          <a:xfrm>
            <a:off x="4385450" y="2796500"/>
            <a:ext cx="21135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tournois d’été organisés</a:t>
            </a:r>
            <a:endParaRPr/>
          </a:p>
        </p:txBody>
      </p:sp>
      <p:sp>
        <p:nvSpPr>
          <p:cNvPr id="222" name="Google Shape;222;gf18b94648e_0_41"/>
          <p:cNvSpPr txBox="1">
            <a:spLocks noGrp="1"/>
          </p:cNvSpPr>
          <p:nvPr>
            <p:ph type="body" idx="1"/>
          </p:nvPr>
        </p:nvSpPr>
        <p:spPr>
          <a:xfrm>
            <a:off x="6498950" y="2796500"/>
            <a:ext cx="21135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clubs organisateurs</a:t>
            </a:r>
            <a:endParaRPr/>
          </a:p>
        </p:txBody>
      </p:sp>
      <p:sp>
        <p:nvSpPr>
          <p:cNvPr id="223" name="Google Shape;223;gf18b94648e_0_41"/>
          <p:cNvSpPr txBox="1">
            <a:spLocks noGrp="1"/>
          </p:cNvSpPr>
          <p:nvPr>
            <p:ph type="body" idx="1"/>
          </p:nvPr>
        </p:nvSpPr>
        <p:spPr>
          <a:xfrm>
            <a:off x="531550" y="1878800"/>
            <a:ext cx="13674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6000" b="1">
                <a:solidFill>
                  <a:schemeClr val="accent2"/>
                </a:solidFill>
              </a:rPr>
              <a:t>50</a:t>
            </a:r>
            <a:endParaRPr sz="6000" b="1">
              <a:solidFill>
                <a:schemeClr val="accent2"/>
              </a:solidFill>
            </a:endParaRPr>
          </a:p>
        </p:txBody>
      </p:sp>
      <p:sp>
        <p:nvSpPr>
          <p:cNvPr id="224" name="Google Shape;224;gf18b94648e_0_41"/>
          <p:cNvSpPr txBox="1">
            <a:spLocks noGrp="1"/>
          </p:cNvSpPr>
          <p:nvPr>
            <p:ph type="body" idx="1"/>
          </p:nvPr>
        </p:nvSpPr>
        <p:spPr>
          <a:xfrm>
            <a:off x="2481350" y="1878800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6000" b="1">
                <a:solidFill>
                  <a:schemeClr val="accent1"/>
                </a:solidFill>
              </a:rPr>
              <a:t>239</a:t>
            </a:r>
            <a:endParaRPr sz="6000" b="1">
              <a:solidFill>
                <a:schemeClr val="accent1"/>
              </a:solidFill>
            </a:endParaRPr>
          </a:p>
        </p:txBody>
      </p:sp>
      <p:sp>
        <p:nvSpPr>
          <p:cNvPr id="225" name="Google Shape;225;gf18b94648e_0_41"/>
          <p:cNvSpPr txBox="1">
            <a:spLocks noGrp="1"/>
          </p:cNvSpPr>
          <p:nvPr>
            <p:ph type="body" idx="1"/>
          </p:nvPr>
        </p:nvSpPr>
        <p:spPr>
          <a:xfrm>
            <a:off x="4594850" y="1878800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6000" b="1">
                <a:solidFill>
                  <a:schemeClr val="accent2"/>
                </a:solidFill>
              </a:rPr>
              <a:t>108</a:t>
            </a:r>
            <a:endParaRPr sz="6000" b="1">
              <a:solidFill>
                <a:schemeClr val="accent2"/>
              </a:solidFill>
            </a:endParaRPr>
          </a:p>
        </p:txBody>
      </p:sp>
      <p:sp>
        <p:nvSpPr>
          <p:cNvPr id="226" name="Google Shape;226;gf18b94648e_0_41"/>
          <p:cNvSpPr txBox="1">
            <a:spLocks noGrp="1"/>
          </p:cNvSpPr>
          <p:nvPr>
            <p:ph type="body" idx="1"/>
          </p:nvPr>
        </p:nvSpPr>
        <p:spPr>
          <a:xfrm>
            <a:off x="6708350" y="1878800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6000" b="1">
                <a:solidFill>
                  <a:schemeClr val="accent1"/>
                </a:solidFill>
              </a:rPr>
              <a:t>27</a:t>
            </a:r>
            <a:endParaRPr sz="6000" b="1">
              <a:solidFill>
                <a:schemeClr val="accent1"/>
              </a:solidFill>
            </a:endParaRPr>
          </a:p>
        </p:txBody>
      </p:sp>
      <p:sp>
        <p:nvSpPr>
          <p:cNvPr id="227" name="Google Shape;227;gf18b94648e_0_41"/>
          <p:cNvSpPr/>
          <p:nvPr/>
        </p:nvSpPr>
        <p:spPr>
          <a:xfrm>
            <a:off x="1405500" y="4533325"/>
            <a:ext cx="6333000" cy="60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Simon Buffet : </a:t>
            </a:r>
            <a:r>
              <a:rPr lang="fr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s.buffet@pdltt.org</a:t>
            </a:r>
            <a:r>
              <a:rPr lang="fr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lang="fr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07 71 57 72 47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18b94648e_0_18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Élections complémentaires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18b9463e4_0_16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Mot d’accueil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 club organisateur</a:t>
            </a:r>
            <a:endParaRPr/>
          </a:p>
        </p:txBody>
      </p:sp>
      <p:sp>
        <p:nvSpPr>
          <p:cNvPr id="103" name="Google Shape;103;gf18b9463e4_0_16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Beaufou Vendée (ASL)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7ba7cfc28_1_27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Postes à pourvoir</a:t>
            </a:r>
            <a:endParaRPr/>
          </a:p>
        </p:txBody>
      </p:sp>
      <p:sp>
        <p:nvSpPr>
          <p:cNvPr id="240" name="Google Shape;240;gf7ba7cfc28_1_27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 postes de membre au Conseil de Ligue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dont 1 réservé pour une féminine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7ba7cfc28_1_33"/>
          <p:cNvSpPr txBox="1">
            <a:spLocks noGrp="1"/>
          </p:cNvSpPr>
          <p:nvPr>
            <p:ph type="body" idx="1"/>
          </p:nvPr>
        </p:nvSpPr>
        <p:spPr>
          <a:xfrm>
            <a:off x="3135300" y="4278850"/>
            <a:ext cx="28734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Claude Le Borgne</a:t>
            </a:r>
            <a:endParaRPr/>
          </a:p>
        </p:txBody>
      </p:sp>
      <p:sp>
        <p:nvSpPr>
          <p:cNvPr id="247" name="Google Shape;247;gf7ba7cfc28_1_33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du candidat</a:t>
            </a:r>
            <a:endParaRPr/>
          </a:p>
        </p:txBody>
      </p:sp>
      <p:pic>
        <p:nvPicPr>
          <p:cNvPr id="248" name="Google Shape;248;gf7ba7cfc28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463" y="1518950"/>
            <a:ext cx="2617073" cy="27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18b94648e_0_116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Vote</a:t>
            </a:r>
            <a:endParaRPr/>
          </a:p>
        </p:txBody>
      </p:sp>
      <p:sp>
        <p:nvSpPr>
          <p:cNvPr id="255" name="Google Shape;255;gf18b94648e_0_116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Deux postes complémentaires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 Conseil de Ligue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Roboto Thin"/>
                <a:ea typeface="Roboto Thin"/>
                <a:cs typeface="Roboto Thin"/>
                <a:sym typeface="Roboto Thin"/>
              </a:rPr>
              <a:t>dont 1 féminine</a:t>
            </a:r>
            <a:endParaRPr sz="300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7ba7cfc28_1_21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financier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Compte de résultat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arrêté au 31 décembre 2020</a:t>
            </a:r>
            <a:endParaRPr/>
          </a:p>
        </p:txBody>
      </p:sp>
      <p:pic>
        <p:nvPicPr>
          <p:cNvPr id="267" name="Google Shape;2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50" y="1070100"/>
            <a:ext cx="5921697" cy="4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7ba7cfc28_1_5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Bilan arrêté au 31 décembre 2020</a:t>
            </a:r>
            <a:endParaRPr/>
          </a:p>
        </p:txBody>
      </p:sp>
      <p:pic>
        <p:nvPicPr>
          <p:cNvPr id="273" name="Google Shape;273;gf7ba7cfc28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905" y="1070100"/>
            <a:ext cx="7432584" cy="4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Lecture du rapport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vérificateurs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aux comptes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18b94648e_0_76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Vote</a:t>
            </a:r>
            <a:endParaRPr/>
          </a:p>
        </p:txBody>
      </p:sp>
      <p:sp>
        <p:nvSpPr>
          <p:cNvPr id="286" name="Google Shape;286;gf18b94648e_0_76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Compte de résultat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Bilan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Roboto Thin"/>
                <a:ea typeface="Roboto Thin"/>
                <a:cs typeface="Roboto Thin"/>
                <a:sym typeface="Roboto Thin"/>
              </a:rPr>
              <a:t>(1er janvier au 31 décembre)</a:t>
            </a:r>
            <a:endParaRPr sz="300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18b94648e_0_178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Budget prévisionnel ajusté 2021 </a:t>
            </a:r>
            <a:endParaRPr/>
          </a:p>
        </p:txBody>
      </p:sp>
      <p:pic>
        <p:nvPicPr>
          <p:cNvPr id="292" name="Google Shape;292;gf18b94648e_0_178"/>
          <p:cNvPicPr preferRelativeResize="0"/>
          <p:nvPr/>
        </p:nvPicPr>
        <p:blipFill rotWithShape="1">
          <a:blip r:embed="rId3">
            <a:alphaModFix/>
          </a:blip>
          <a:srcRect r="21862"/>
          <a:stretch/>
        </p:blipFill>
        <p:spPr>
          <a:xfrm>
            <a:off x="1765647" y="1070100"/>
            <a:ext cx="2653950" cy="40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f18b94648e_0_178"/>
          <p:cNvPicPr preferRelativeResize="0"/>
          <p:nvPr/>
        </p:nvPicPr>
        <p:blipFill rotWithShape="1">
          <a:blip r:embed="rId4">
            <a:alphaModFix/>
          </a:blip>
          <a:srcRect r="22002"/>
          <a:stretch/>
        </p:blipFill>
        <p:spPr>
          <a:xfrm>
            <a:off x="4724397" y="1070100"/>
            <a:ext cx="2653950" cy="407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f18b94648e_0_203"/>
          <p:cNvPicPr preferRelativeResize="0"/>
          <p:nvPr/>
        </p:nvPicPr>
        <p:blipFill rotWithShape="1">
          <a:blip r:embed="rId3">
            <a:alphaModFix/>
          </a:blip>
          <a:srcRect r="21862"/>
          <a:stretch/>
        </p:blipFill>
        <p:spPr>
          <a:xfrm>
            <a:off x="1765647" y="1070100"/>
            <a:ext cx="2653950" cy="40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f18b94648e_0_203"/>
          <p:cNvPicPr preferRelativeResize="0"/>
          <p:nvPr/>
        </p:nvPicPr>
        <p:blipFill rotWithShape="1">
          <a:blip r:embed="rId4">
            <a:alphaModFix/>
          </a:blip>
          <a:srcRect r="22002"/>
          <a:stretch/>
        </p:blipFill>
        <p:spPr>
          <a:xfrm>
            <a:off x="4724397" y="1070100"/>
            <a:ext cx="2653950" cy="40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f18b94648e_0_203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Budget prévisionnel 2022</a:t>
            </a:r>
            <a:endParaRPr/>
          </a:p>
        </p:txBody>
      </p:sp>
      <p:pic>
        <p:nvPicPr>
          <p:cNvPr id="301" name="Google Shape;301;gf18b94648e_0_203"/>
          <p:cNvPicPr preferRelativeResize="0"/>
          <p:nvPr/>
        </p:nvPicPr>
        <p:blipFill rotWithShape="1">
          <a:blip r:embed="rId3">
            <a:alphaModFix/>
          </a:blip>
          <a:srcRect l="76645" r="1198"/>
          <a:stretch/>
        </p:blipFill>
        <p:spPr>
          <a:xfrm>
            <a:off x="3667050" y="1070100"/>
            <a:ext cx="752550" cy="40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f18b94648e_0_203"/>
          <p:cNvPicPr preferRelativeResize="0"/>
          <p:nvPr/>
        </p:nvPicPr>
        <p:blipFill rotWithShape="1">
          <a:blip r:embed="rId4">
            <a:alphaModFix/>
          </a:blip>
          <a:srcRect l="77778" r="103"/>
          <a:stretch/>
        </p:blipFill>
        <p:spPr>
          <a:xfrm>
            <a:off x="6625800" y="1070100"/>
            <a:ext cx="752549" cy="407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18b94648e_0_0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Mot d’accueil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la municipalité</a:t>
            </a:r>
            <a:endParaRPr/>
          </a:p>
        </p:txBody>
      </p:sp>
      <p:sp>
        <p:nvSpPr>
          <p:cNvPr id="110" name="Google Shape;110;gf18b94648e_0_0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18b94648e_0_8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Vote</a:t>
            </a:r>
            <a:endParaRPr/>
          </a:p>
        </p:txBody>
      </p:sp>
      <p:sp>
        <p:nvSpPr>
          <p:cNvPr id="309" name="Google Shape;309;gf18b94648e_0_8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Budget prévisionnel 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Roboto Thin"/>
                <a:ea typeface="Roboto Thin"/>
                <a:cs typeface="Roboto Thin"/>
                <a:sym typeface="Roboto Thin"/>
              </a:rPr>
              <a:t>(1er janvier au 31 décembre)</a:t>
            </a:r>
            <a:endParaRPr sz="300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18b94648e_0_94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aux voeux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18b94648e_0_104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Récompenses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Les Loups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d’Angers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328" name="Google Shape;328;p18"/>
          <p:cNvSpPr txBox="1">
            <a:spLocks noGrp="1"/>
          </p:cNvSpPr>
          <p:nvPr>
            <p:ph type="body" idx="1"/>
          </p:nvPr>
        </p:nvSpPr>
        <p:spPr>
          <a:xfrm>
            <a:off x="311700" y="1990175"/>
            <a:ext cx="3999900" cy="28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Champions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de France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Pro A 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2020-2021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 l="12329" r="17178"/>
          <a:stretch/>
        </p:blipFill>
        <p:spPr>
          <a:xfrm>
            <a:off x="3697225" y="0"/>
            <a:ext cx="5438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8"/>
          <p:cNvSpPr/>
          <p:nvPr/>
        </p:nvSpPr>
        <p:spPr>
          <a:xfrm>
            <a:off x="-7900" y="-15800"/>
            <a:ext cx="9144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3243625" y="-540900"/>
            <a:ext cx="4536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18b94648e_0_192"/>
          <p:cNvSpPr txBox="1">
            <a:spLocks noGrp="1"/>
          </p:cNvSpPr>
          <p:nvPr>
            <p:ph type="title"/>
          </p:nvPr>
        </p:nvSpPr>
        <p:spPr>
          <a:xfrm>
            <a:off x="6135625" y="389650"/>
            <a:ext cx="2931900" cy="15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Matéo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Bohéas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338" name="Google Shape;338;gf18b94648e_0_192"/>
          <p:cNvSpPr txBox="1">
            <a:spLocks noGrp="1"/>
          </p:cNvSpPr>
          <p:nvPr>
            <p:ph type="body" idx="1"/>
          </p:nvPr>
        </p:nvSpPr>
        <p:spPr>
          <a:xfrm>
            <a:off x="6135625" y="1969750"/>
            <a:ext cx="2931900" cy="28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Vice-champion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Paralympique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à Tokyo 2020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39" name="Google Shape;339;gf18b94648e_0_192"/>
          <p:cNvPicPr preferRelativeResize="0"/>
          <p:nvPr/>
        </p:nvPicPr>
        <p:blipFill rotWithShape="1">
          <a:blip r:embed="rId3">
            <a:alphaModFix/>
          </a:blip>
          <a:srcRect l="20106" r="7256"/>
          <a:stretch/>
        </p:blipFill>
        <p:spPr>
          <a:xfrm>
            <a:off x="0" y="-15800"/>
            <a:ext cx="56058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f18b94648e_0_192"/>
          <p:cNvSpPr/>
          <p:nvPr/>
        </p:nvSpPr>
        <p:spPr>
          <a:xfrm>
            <a:off x="-7900" y="-15800"/>
            <a:ext cx="9144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f18b94648e_0_192"/>
          <p:cNvSpPr/>
          <p:nvPr/>
        </p:nvSpPr>
        <p:spPr>
          <a:xfrm>
            <a:off x="5605825" y="-540900"/>
            <a:ext cx="4536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18b94648e_0_2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Axel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lt1"/>
                </a:solidFill>
              </a:rPr>
              <a:t>Bossis</a:t>
            </a:r>
            <a:endParaRPr sz="4200">
              <a:solidFill>
                <a:schemeClr val="lt1"/>
              </a:solidFill>
            </a:endParaRPr>
          </a:p>
        </p:txBody>
      </p:sp>
      <p:pic>
        <p:nvPicPr>
          <p:cNvPr id="348" name="Google Shape;348;gf18b94648e_0_213"/>
          <p:cNvPicPr preferRelativeResize="0"/>
          <p:nvPr/>
        </p:nvPicPr>
        <p:blipFill rotWithShape="1">
          <a:blip r:embed="rId3">
            <a:alphaModFix/>
          </a:blip>
          <a:srcRect l="14459" t="21462" r="22233" b="1668"/>
          <a:stretch/>
        </p:blipFill>
        <p:spPr>
          <a:xfrm>
            <a:off x="3503175" y="0"/>
            <a:ext cx="56408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f18b94648e_0_213"/>
          <p:cNvSpPr txBox="1">
            <a:spLocks noGrp="1"/>
          </p:cNvSpPr>
          <p:nvPr>
            <p:ph type="body" idx="1"/>
          </p:nvPr>
        </p:nvSpPr>
        <p:spPr>
          <a:xfrm>
            <a:off x="311700" y="1990175"/>
            <a:ext cx="3999900" cy="28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Vice-champion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de France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lt1"/>
                </a:solidFill>
              </a:rPr>
              <a:t>Benjamin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50" name="Google Shape;350;gf18b94648e_0_213"/>
          <p:cNvSpPr/>
          <p:nvPr/>
        </p:nvSpPr>
        <p:spPr>
          <a:xfrm>
            <a:off x="-7900" y="-15800"/>
            <a:ext cx="9144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f18b94648e_0_213"/>
          <p:cNvSpPr/>
          <p:nvPr/>
        </p:nvSpPr>
        <p:spPr>
          <a:xfrm>
            <a:off x="3243625" y="-540900"/>
            <a:ext cx="4536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b5049681e_0_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Clubs labellisés</a:t>
            </a:r>
            <a:endParaRPr/>
          </a:p>
        </p:txBody>
      </p:sp>
      <p:sp>
        <p:nvSpPr>
          <p:cNvPr id="358" name="Google Shape;358;gcb5049681e_0_0"/>
          <p:cNvSpPr txBox="1">
            <a:spLocks noGrp="1"/>
          </p:cNvSpPr>
          <p:nvPr>
            <p:ph type="body" idx="1"/>
          </p:nvPr>
        </p:nvSpPr>
        <p:spPr>
          <a:xfrm>
            <a:off x="4724400" y="1070100"/>
            <a:ext cx="4107900" cy="4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Les Ponts de Cé</a:t>
            </a:r>
            <a:r>
              <a:rPr lang="fr" sz="1654">
                <a:solidFill>
                  <a:schemeClr val="hlink"/>
                </a:solidFill>
              </a:rPr>
              <a:t> (49)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7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Les Sorinières</a:t>
            </a:r>
            <a:r>
              <a:rPr lang="fr" sz="1654">
                <a:solidFill>
                  <a:schemeClr val="hlink"/>
                </a:solidFill>
              </a:rPr>
              <a:t> (44)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9 labels • 100€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Mamers CS</a:t>
            </a:r>
            <a:r>
              <a:rPr lang="fr" sz="1654">
                <a:solidFill>
                  <a:schemeClr val="hlink"/>
                </a:solidFill>
              </a:rPr>
              <a:t> (72)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7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400€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St Julien TT</a:t>
            </a:r>
            <a:r>
              <a:rPr lang="fr" sz="1654">
                <a:solidFill>
                  <a:schemeClr val="hlink"/>
                </a:solidFill>
              </a:rPr>
              <a:t> (44)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8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ts val="935"/>
              <a:buFont typeface="Arial"/>
              <a:buNone/>
            </a:pPr>
            <a:r>
              <a:rPr lang="fr" sz="1654" b="1">
                <a:solidFill>
                  <a:schemeClr val="hlink"/>
                </a:solidFill>
              </a:rPr>
              <a:t>Sainte Jamme TT</a:t>
            </a:r>
            <a:r>
              <a:rPr lang="fr" sz="1654">
                <a:solidFill>
                  <a:schemeClr val="hlink"/>
                </a:solidFill>
              </a:rPr>
              <a:t> (72)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6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300€</a:t>
            </a:r>
            <a:endParaRPr sz="1654">
              <a:solidFill>
                <a:schemeClr val="hlink"/>
              </a:solidFill>
            </a:endParaRPr>
          </a:p>
        </p:txBody>
      </p:sp>
      <p:sp>
        <p:nvSpPr>
          <p:cNvPr id="359" name="Google Shape;359;gcb5049681e_0_0"/>
          <p:cNvSpPr txBox="1">
            <a:spLocks noGrp="1"/>
          </p:cNvSpPr>
          <p:nvPr>
            <p:ph type="body" idx="1"/>
          </p:nvPr>
        </p:nvSpPr>
        <p:spPr>
          <a:xfrm>
            <a:off x="275075" y="1070100"/>
            <a:ext cx="4107900" cy="4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654" b="1"/>
              <a:t>Aizenay CPF</a:t>
            </a:r>
            <a:r>
              <a:rPr lang="fr" sz="1654"/>
              <a:t> (85)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/>
              <a:t> 9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/>
              <a:t> 600€</a:t>
            </a:r>
            <a:endParaRPr sz="1654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Carquefou ALCEP</a:t>
            </a:r>
            <a:r>
              <a:rPr lang="fr" sz="1654">
                <a:solidFill>
                  <a:schemeClr val="hlink"/>
                </a:solidFill>
              </a:rPr>
              <a:t> (44)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7 labels • 100€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La Chapelle ALTT</a:t>
            </a:r>
            <a:r>
              <a:rPr lang="fr" sz="1654">
                <a:solidFill>
                  <a:schemeClr val="hlink"/>
                </a:solidFill>
              </a:rPr>
              <a:t> (72)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Laval Bourny TT</a:t>
            </a:r>
            <a:r>
              <a:rPr lang="fr" sz="1654">
                <a:solidFill>
                  <a:schemeClr val="hlink"/>
                </a:solidFill>
              </a:rPr>
              <a:t> (53)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300€</a:t>
            </a:r>
            <a:endParaRPr sz="1654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fr" sz="1654" b="1">
                <a:solidFill>
                  <a:schemeClr val="hlink"/>
                </a:solidFill>
              </a:rPr>
              <a:t>Le Mans Sarthe TT</a:t>
            </a:r>
            <a:r>
              <a:rPr lang="fr" sz="1654">
                <a:solidFill>
                  <a:schemeClr val="hlink"/>
                </a:solidFill>
              </a:rPr>
              <a:t> (72)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 labels </a:t>
            </a:r>
            <a:r>
              <a:rPr lang="fr" sz="1654">
                <a:solidFill>
                  <a:schemeClr val="accent2"/>
                </a:solidFill>
              </a:rPr>
              <a:t>•</a:t>
            </a:r>
            <a:r>
              <a:rPr lang="fr" sz="1654">
                <a:solidFill>
                  <a:schemeClr val="hlink"/>
                </a:solidFill>
              </a:rPr>
              <a:t> 100€</a:t>
            </a:r>
            <a:endParaRPr sz="1654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18b94648e_0_12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 du vote</a:t>
            </a:r>
            <a:endParaRPr/>
          </a:p>
        </p:txBody>
      </p:sp>
      <p:sp>
        <p:nvSpPr>
          <p:cNvPr id="366" name="Google Shape;366;gf18b94648e_0_12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Deux postes complémentaires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 Conseil de Ligue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Roboto Thin"/>
                <a:ea typeface="Roboto Thin"/>
                <a:cs typeface="Roboto Thin"/>
                <a:sym typeface="Roboto Thin"/>
              </a:rPr>
              <a:t>dont 1 féminine</a:t>
            </a:r>
            <a:endParaRPr sz="300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18b94648e_0_47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Allocution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personnalités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de votre attention</a:t>
            </a:r>
            <a:endParaRPr/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18b94648e_0_6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Approbation</a:t>
            </a:r>
            <a:endParaRPr/>
          </a:p>
        </p:txBody>
      </p:sp>
      <p:sp>
        <p:nvSpPr>
          <p:cNvPr id="117" name="Google Shape;117;gf18b94648e_0_6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Procès verbal de l’Assemblée générale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 26 septembre 2020 au Mans (72)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Minute de silence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mémoire des pongistes disparu(e)s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8b94648e_0_6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 Président de la Ligue</a:t>
            </a:r>
            <a:endParaRPr/>
          </a:p>
        </p:txBody>
      </p:sp>
      <p:sp>
        <p:nvSpPr>
          <p:cNvPr id="129" name="Google Shape;129;gf18b94648e_0_6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Jean-René Chevalier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18b94648e_0_12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 Secrétaire général</a:t>
            </a:r>
            <a:endParaRPr/>
          </a:p>
        </p:txBody>
      </p:sp>
      <p:sp>
        <p:nvSpPr>
          <p:cNvPr id="136" name="Google Shape;136;gf18b94648e_0_12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Jean-Pierre Soulisse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18b94648e_0_134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sur la licenciation</a:t>
            </a:r>
            <a:endParaRPr/>
          </a:p>
        </p:txBody>
      </p:sp>
      <p:sp>
        <p:nvSpPr>
          <p:cNvPr id="143" name="Google Shape;143;gf18b94648e_0_134"/>
          <p:cNvSpPr/>
          <p:nvPr/>
        </p:nvSpPr>
        <p:spPr>
          <a:xfrm>
            <a:off x="3845100" y="3696275"/>
            <a:ext cx="14538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f18b94648e_0_134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licenciés :</a:t>
            </a:r>
            <a:endParaRPr/>
          </a:p>
          <a:p>
            <a:pPr marL="457200" lvl="0" indent="-374650" algn="ctr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Saison 2019-2020 → 20721</a:t>
            </a:r>
            <a:endParaRPr/>
          </a:p>
          <a:p>
            <a:pPr marL="457200" lvl="0" indent="-37465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Saison 2020-2021 → 16111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b="1">
                <a:solidFill>
                  <a:schemeClr val="lt1"/>
                </a:solidFill>
              </a:rPr>
              <a:t>- 22,2%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18b94648e_0_142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bons espoirs pour l’avenir</a:t>
            </a:r>
            <a:endParaRPr/>
          </a:p>
        </p:txBody>
      </p:sp>
      <p:sp>
        <p:nvSpPr>
          <p:cNvPr id="151" name="Google Shape;151;gf18b94648e_0_142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Nous avons tous œuvré pour stopper cette dégringolade</a:t>
            </a:r>
            <a:endParaRPr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/>
              <a:t>Nombreux sont les clubs qui reprennent des adhérents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Entre le 5 et le 12 octobre nous sommes passés de 13569 à 14470 licenciés soit +900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B1B1B1"/>
      </a:dk1>
      <a:lt1>
        <a:srgbClr val="FFFFFF"/>
      </a:lt1>
      <a:dk2>
        <a:srgbClr val="434343"/>
      </a:dk2>
      <a:lt2>
        <a:srgbClr val="999999"/>
      </a:lt2>
      <a:accent1>
        <a:srgbClr val="009BC2"/>
      </a:accent1>
      <a:accent2>
        <a:srgbClr val="7B2F87"/>
      </a:accent2>
      <a:accent3>
        <a:srgbClr val="ABCC21"/>
      </a:accent3>
      <a:accent4>
        <a:srgbClr val="D23369"/>
      </a:accent4>
      <a:accent5>
        <a:srgbClr val="F06292"/>
      </a:accent5>
      <a:accent6>
        <a:srgbClr val="7890CD"/>
      </a:accent6>
      <a:hlink>
        <a:srgbClr val="000000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799</Words>
  <Application>Microsoft Office PowerPoint</Application>
  <PresentationFormat>Affichage à l'écran (16:9)</PresentationFormat>
  <Paragraphs>172</Paragraphs>
  <Slides>39</Slides>
  <Notes>39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Roboto</vt:lpstr>
      <vt:lpstr>Inter Black</vt:lpstr>
      <vt:lpstr>Times New Roman</vt:lpstr>
      <vt:lpstr>Arial</vt:lpstr>
      <vt:lpstr>Roboto Thin</vt:lpstr>
      <vt:lpstr>Geometric</vt:lpstr>
      <vt:lpstr>Assemblée générale ordinaire</vt:lpstr>
      <vt:lpstr>Mot d’accueil du club organisateur</vt:lpstr>
      <vt:lpstr>Mot d’accueil de la municipalité</vt:lpstr>
      <vt:lpstr>Approbation</vt:lpstr>
      <vt:lpstr>Minute de silence en mémoire des pongistes disparu(e)s</vt:lpstr>
      <vt:lpstr>Allocution du Président de la Ligue</vt:lpstr>
      <vt:lpstr>Allocution du Secrétaire général</vt:lpstr>
      <vt:lpstr>Point sur la licenciation</vt:lpstr>
      <vt:lpstr>De bons espoirs pour l’avenir</vt:lpstr>
      <vt:lpstr>Point sur le plan de relance</vt:lpstr>
      <vt:lpstr>Un constat personnel</vt:lpstr>
      <vt:lpstr>Présentation de projets</vt:lpstr>
      <vt:lpstr>Structures Régionales Associées (SRA)</vt:lpstr>
      <vt:lpstr>La détection - Ping Kids 2024 </vt:lpstr>
      <vt:lpstr>Point d’étape sur le Projet d’Olympiade Développement</vt:lpstr>
      <vt:lpstr>Point d’étape sur le Projet d’Olympiade Formation</vt:lpstr>
      <vt:lpstr>Point ANS &amp; Services civiques</vt:lpstr>
      <vt:lpstr>Point Été ping &amp; perspectives</vt:lpstr>
      <vt:lpstr>Élections complémentaires</vt:lpstr>
      <vt:lpstr>Postes à pourvoir</vt:lpstr>
      <vt:lpstr>Présentation du candidat</vt:lpstr>
      <vt:lpstr>Vote</vt:lpstr>
      <vt:lpstr>Point financier</vt:lpstr>
      <vt:lpstr>Compte de résultat arrêté au 31 décembre 2020</vt:lpstr>
      <vt:lpstr>Bilan arrêté au 31 décembre 2020</vt:lpstr>
      <vt:lpstr>Lecture du rapport  des vérificateurs aux comptes</vt:lpstr>
      <vt:lpstr>Vote</vt:lpstr>
      <vt:lpstr>Budget prévisionnel ajusté 2021 </vt:lpstr>
      <vt:lpstr>Budget prévisionnel 2022</vt:lpstr>
      <vt:lpstr>Vote</vt:lpstr>
      <vt:lpstr>Réponse aux voeux</vt:lpstr>
      <vt:lpstr>Récompenses</vt:lpstr>
      <vt:lpstr>Les Loups d’Angers</vt:lpstr>
      <vt:lpstr>Matéo Bohéas</vt:lpstr>
      <vt:lpstr>Axel Bossis</vt:lpstr>
      <vt:lpstr>Clubs labellisés</vt:lpstr>
      <vt:lpstr>Résultats du vote</vt:lpstr>
      <vt:lpstr>Allocution des personnalités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POSTES04</dc:creator>
  <cp:lastModifiedBy>Utilisateur</cp:lastModifiedBy>
  <cp:revision>1</cp:revision>
  <dcterms:created xsi:type="dcterms:W3CDTF">2006-07-20T08:30:58Z</dcterms:created>
  <dcterms:modified xsi:type="dcterms:W3CDTF">2021-10-15T09:26:27Z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